
<file path=[Content_Types].xml><?xml version="1.0" encoding="utf-8"?>
<Types xmlns="http://schemas.openxmlformats.org/package/2006/content-types">
  <Default Extension="png" ContentType="image/png"/>
  <Default Extension="jpeg" ContentType="image/jpeg"/>
  <Default Extension="jpg&amp;ehk=JayY0tU9h7UObYyVkNnU7g&amp;r=0&amp;pid=OfficeInsert"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57" r:id="rId1"/>
  </p:sldMasterIdLst>
  <p:notesMasterIdLst>
    <p:notesMasterId r:id="rId30"/>
  </p:notesMasterIdLst>
  <p:handoutMasterIdLst>
    <p:handoutMasterId r:id="rId31"/>
  </p:handoutMasterIdLst>
  <p:sldIdLst>
    <p:sldId id="1114" r:id="rId2"/>
    <p:sldId id="1271" r:id="rId3"/>
    <p:sldId id="1274" r:id="rId4"/>
    <p:sldId id="1272" r:id="rId5"/>
    <p:sldId id="1277" r:id="rId6"/>
    <p:sldId id="1289" r:id="rId7"/>
    <p:sldId id="1257" r:id="rId8"/>
    <p:sldId id="1258" r:id="rId9"/>
    <p:sldId id="1279" r:id="rId10"/>
    <p:sldId id="1280" r:id="rId11"/>
    <p:sldId id="1147" r:id="rId12"/>
    <p:sldId id="1288" r:id="rId13"/>
    <p:sldId id="1265" r:id="rId14"/>
    <p:sldId id="1290" r:id="rId15"/>
    <p:sldId id="1317" r:id="rId16"/>
    <p:sldId id="1316" r:id="rId17"/>
    <p:sldId id="1325" r:id="rId18"/>
    <p:sldId id="1318" r:id="rId19"/>
    <p:sldId id="1326" r:id="rId20"/>
    <p:sldId id="1322" r:id="rId21"/>
    <p:sldId id="1327" r:id="rId22"/>
    <p:sldId id="1323" r:id="rId23"/>
    <p:sldId id="1330" r:id="rId24"/>
    <p:sldId id="1324" r:id="rId25"/>
    <p:sldId id="1328" r:id="rId26"/>
    <p:sldId id="1331" r:id="rId27"/>
    <p:sldId id="1321" r:id="rId28"/>
    <p:sldId id="1329" r:id="rId29"/>
  </p:sldIdLst>
  <p:sldSz cx="9144000" cy="5715000" type="screen16x10"/>
  <p:notesSz cx="7077075" cy="9369425"/>
  <p:defaultTextStyle>
    <a:defPPr>
      <a:defRPr lang="en-US"/>
    </a:defPPr>
    <a:lvl1pPr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1752" userDrawn="1">
          <p15:clr>
            <a:srgbClr val="A4A3A4"/>
          </p15:clr>
        </p15:guide>
        <p15:guide id="2" pos="222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ten Benz" initials="KB" lastIdx="1" clrIdx="0">
    <p:extLst/>
  </p:cmAuthor>
  <p:cmAuthor id="2" name="Kristen Benz" initials="KB [2]"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E6FF"/>
    <a:srgbClr val="4580B1"/>
    <a:srgbClr val="508CB9"/>
    <a:srgbClr val="B5CEE1"/>
    <a:srgbClr val="009BD2"/>
    <a:srgbClr val="00B0F0"/>
    <a:srgbClr val="1D3649"/>
    <a:srgbClr val="325C80"/>
    <a:srgbClr val="FF5003"/>
    <a:srgbClr val="4178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0000" autoAdjust="0"/>
    <p:restoredTop sz="87937" autoAdjust="0"/>
  </p:normalViewPr>
  <p:slideViewPr>
    <p:cSldViewPr snapToGrid="0">
      <p:cViewPr varScale="1">
        <p:scale>
          <a:sx n="132" d="100"/>
          <a:sy n="132" d="100"/>
        </p:scale>
        <p:origin x="1296" y="176"/>
      </p:cViewPr>
      <p:guideLst/>
    </p:cSldViewPr>
  </p:slideViewPr>
  <p:outlineViewPr>
    <p:cViewPr>
      <p:scale>
        <a:sx n="33" d="100"/>
        <a:sy n="33" d="100"/>
      </p:scale>
      <p:origin x="0" y="-283"/>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60" d="100"/>
          <a:sy n="60" d="100"/>
        </p:scale>
        <p:origin x="3149" y="139"/>
      </p:cViewPr>
      <p:guideLst>
        <p:guide orient="horz" pos="1752"/>
        <p:guide pos="2229"/>
      </p:guideLst>
    </p:cSldViewPr>
  </p:notesViewPr>
  <p:gridSpacing cx="38100" cy="381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DA780C"/>
                </a:solidFill>
                <a:latin typeface="+mn-lt"/>
                <a:ea typeface="+mn-ea"/>
                <a:cs typeface="+mn-cs"/>
              </a:defRPr>
            </a:pPr>
            <a:r>
              <a:rPr lang="en-US" sz="1200" b="1" dirty="0">
                <a:solidFill>
                  <a:schemeClr val="tx2">
                    <a:lumMod val="50000"/>
                  </a:schemeClr>
                </a:solidFill>
              </a:rPr>
              <a:t>Immature Profile</a:t>
            </a:r>
          </a:p>
        </c:rich>
      </c:tx>
      <c:layout>
        <c:manualLayout>
          <c:xMode val="edge"/>
          <c:yMode val="edge"/>
          <c:x val="0.23228947001363601"/>
          <c:y val="2.0553062096432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DA780C"/>
              </a:solidFill>
              <a:latin typeface="+mn-lt"/>
              <a:ea typeface="+mn-ea"/>
              <a:cs typeface="+mn-cs"/>
            </a:defRPr>
          </a:pPr>
          <a:endParaRPr lang="en-US"/>
        </a:p>
      </c:txPr>
    </c:title>
    <c:autoTitleDeleted val="0"/>
    <c:plotArea>
      <c:layout>
        <c:manualLayout>
          <c:layoutTarget val="inner"/>
          <c:xMode val="edge"/>
          <c:yMode val="edge"/>
          <c:x val="3.8758294751772798E-3"/>
          <c:y val="0.185853658536585"/>
          <c:w val="0.99612427231135603"/>
          <c:h val="0.77024390243902396"/>
        </c:manualLayout>
      </c:layout>
      <c:lineChart>
        <c:grouping val="standard"/>
        <c:varyColors val="0"/>
        <c:ser>
          <c:idx val="1"/>
          <c:order val="0"/>
          <c:tx>
            <c:strRef>
              <c:f>Sheet1!$C$1</c:f>
              <c:strCache>
                <c:ptCount val="1"/>
                <c:pt idx="0">
                  <c:v>Column1</c:v>
                </c:pt>
              </c:strCache>
            </c:strRef>
          </c:tx>
          <c:spPr>
            <a:ln w="28575"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numCache>
            </c:numRef>
          </c:val>
          <c:smooth val="0"/>
          <c:extLst>
            <c:ext xmlns:c16="http://schemas.microsoft.com/office/drawing/2014/chart" uri="{C3380CC4-5D6E-409C-BE32-E72D297353CC}">
              <c16:uniqueId val="{00000000-B116-4828-A6B6-9CA3DF4ABBE5}"/>
            </c:ext>
          </c:extLst>
        </c:ser>
        <c:ser>
          <c:idx val="2"/>
          <c:order val="1"/>
          <c:tx>
            <c:strRef>
              <c:f>Sheet1!$D$1</c:f>
              <c:strCache>
                <c:ptCount val="1"/>
                <c:pt idx="0">
                  <c:v>Column2</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numCache>
            </c:numRef>
          </c:val>
          <c:smooth val="0"/>
          <c:extLst>
            <c:ext xmlns:c16="http://schemas.microsoft.com/office/drawing/2014/chart" uri="{C3380CC4-5D6E-409C-BE32-E72D297353CC}">
              <c16:uniqueId val="{00000001-B116-4828-A6B6-9CA3DF4ABBE5}"/>
            </c:ext>
          </c:extLst>
        </c:ser>
        <c:dLbls>
          <c:showLegendKey val="0"/>
          <c:showVal val="0"/>
          <c:showCatName val="0"/>
          <c:showSerName val="0"/>
          <c:showPercent val="0"/>
          <c:showBubbleSize val="0"/>
        </c:dLbls>
        <c:smooth val="0"/>
        <c:axId val="-2045473984"/>
        <c:axId val="-1622486160"/>
      </c:lineChart>
      <c:catAx>
        <c:axId val="-2045473984"/>
        <c:scaling>
          <c:orientation val="minMax"/>
        </c:scaling>
        <c:delete val="1"/>
        <c:axPos val="b"/>
        <c:numFmt formatCode="General" sourceLinked="1"/>
        <c:majorTickMark val="none"/>
        <c:minorTickMark val="none"/>
        <c:tickLblPos val="nextTo"/>
        <c:crossAx val="-1622486160"/>
        <c:crosses val="autoZero"/>
        <c:auto val="1"/>
        <c:lblAlgn val="ctr"/>
        <c:lblOffset val="100"/>
        <c:noMultiLvlLbl val="0"/>
      </c:catAx>
      <c:valAx>
        <c:axId val="-162248616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45473984"/>
        <c:crosses val="autoZero"/>
        <c:crossBetween val="between"/>
      </c:valAx>
      <c:spPr>
        <a:noFill/>
        <a:ln w="25400">
          <a:noFill/>
        </a:ln>
        <a:effectLst/>
      </c:spPr>
    </c:plotArea>
    <c:plotVisOnly val="1"/>
    <c:dispBlanksAs val="gap"/>
    <c:showDLblsOverMax val="0"/>
  </c:chart>
  <c:spPr>
    <a:solidFill>
      <a:srgbClr val="F8F8F8">
        <a:alpha val="20000"/>
      </a:srgbClr>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DA780C"/>
                </a:solidFill>
                <a:latin typeface="+mn-lt"/>
                <a:ea typeface="+mn-ea"/>
                <a:cs typeface="+mn-cs"/>
              </a:defRPr>
            </a:pPr>
            <a:r>
              <a:rPr lang="en-US" sz="1200" b="1" dirty="0">
                <a:solidFill>
                  <a:schemeClr val="tx2">
                    <a:lumMod val="50000"/>
                  </a:schemeClr>
                </a:solidFill>
              </a:rPr>
              <a:t>Mature Profile</a:t>
            </a:r>
          </a:p>
        </c:rich>
      </c:tx>
      <c:layout>
        <c:manualLayout>
          <c:xMode val="edge"/>
          <c:yMode val="edge"/>
          <c:x val="0.27677716727055701"/>
          <c:y val="1.9904680404514902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DA780C"/>
              </a:solidFill>
              <a:latin typeface="+mn-lt"/>
              <a:ea typeface="+mn-ea"/>
              <a:cs typeface="+mn-cs"/>
            </a:defRPr>
          </a:pPr>
          <a:endParaRPr lang="en-US"/>
        </a:p>
      </c:txPr>
    </c:title>
    <c:autoTitleDeleted val="0"/>
    <c:plotArea>
      <c:layout>
        <c:manualLayout>
          <c:layoutTarget val="inner"/>
          <c:xMode val="edge"/>
          <c:yMode val="edge"/>
          <c:x val="3.8758294751772798E-3"/>
          <c:y val="0.185853658536585"/>
          <c:w val="0.99612427231135603"/>
          <c:h val="0.77024390243902396"/>
        </c:manualLayout>
      </c:layout>
      <c:lineChart>
        <c:grouping val="standard"/>
        <c:varyColors val="0"/>
        <c:ser>
          <c:idx val="1"/>
          <c:order val="0"/>
          <c:tx>
            <c:strRef>
              <c:f>Sheet1!$C$1</c:f>
              <c:strCache>
                <c:ptCount val="1"/>
                <c:pt idx="0">
                  <c:v>Column1</c:v>
                </c:pt>
              </c:strCache>
            </c:strRef>
          </c:tx>
          <c:spPr>
            <a:ln w="28575"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numCache>
            </c:numRef>
          </c:val>
          <c:smooth val="0"/>
          <c:extLst>
            <c:ext xmlns:c16="http://schemas.microsoft.com/office/drawing/2014/chart" uri="{C3380CC4-5D6E-409C-BE32-E72D297353CC}">
              <c16:uniqueId val="{00000000-B116-4828-A6B6-9CA3DF4ABBE5}"/>
            </c:ext>
          </c:extLst>
        </c:ser>
        <c:ser>
          <c:idx val="2"/>
          <c:order val="1"/>
          <c:tx>
            <c:strRef>
              <c:f>Sheet1!$D$1</c:f>
              <c:strCache>
                <c:ptCount val="1"/>
                <c:pt idx="0">
                  <c:v>Column2</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numCache>
            </c:numRef>
          </c:val>
          <c:smooth val="0"/>
          <c:extLst>
            <c:ext xmlns:c16="http://schemas.microsoft.com/office/drawing/2014/chart" uri="{C3380CC4-5D6E-409C-BE32-E72D297353CC}">
              <c16:uniqueId val="{00000001-B116-4828-A6B6-9CA3DF4ABBE5}"/>
            </c:ext>
          </c:extLst>
        </c:ser>
        <c:dLbls>
          <c:showLegendKey val="0"/>
          <c:showVal val="0"/>
          <c:showCatName val="0"/>
          <c:showSerName val="0"/>
          <c:showPercent val="0"/>
          <c:showBubbleSize val="0"/>
        </c:dLbls>
        <c:smooth val="0"/>
        <c:axId val="-1622990112"/>
        <c:axId val="-1823962992"/>
      </c:lineChart>
      <c:catAx>
        <c:axId val="-1622990112"/>
        <c:scaling>
          <c:orientation val="minMax"/>
        </c:scaling>
        <c:delete val="1"/>
        <c:axPos val="b"/>
        <c:numFmt formatCode="General" sourceLinked="1"/>
        <c:majorTickMark val="none"/>
        <c:minorTickMark val="none"/>
        <c:tickLblPos val="nextTo"/>
        <c:crossAx val="-1823962992"/>
        <c:crosses val="autoZero"/>
        <c:auto val="1"/>
        <c:lblAlgn val="ctr"/>
        <c:lblOffset val="100"/>
        <c:noMultiLvlLbl val="0"/>
      </c:catAx>
      <c:valAx>
        <c:axId val="-182396299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22990112"/>
        <c:crosses val="autoZero"/>
        <c:crossBetween val="between"/>
      </c:valAx>
      <c:spPr>
        <a:noFill/>
        <a:ln w="25400">
          <a:noFill/>
        </a:ln>
        <a:effectLst/>
      </c:spPr>
    </c:plotArea>
    <c:plotVisOnly val="1"/>
    <c:dispBlanksAs val="gap"/>
    <c:showDLblsOverMax val="0"/>
  </c:chart>
  <c:spPr>
    <a:solidFill>
      <a:srgbClr val="F8F8F8">
        <a:alpha val="20000"/>
      </a:srgbClr>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E32F6C-5AA1-4DBC-B79C-3119B16CEECB}" type="doc">
      <dgm:prSet loTypeId="urn:microsoft.com/office/officeart/2005/8/layout/hProcess9" loCatId="process" qsTypeId="urn:microsoft.com/office/officeart/2005/8/quickstyle/simple1" qsCatId="simple" csTypeId="urn:microsoft.com/office/officeart/2005/8/colors/accent1_2" csCatId="accent1" phldr="1"/>
      <dgm:spPr/>
    </dgm:pt>
    <dgm:pt modelId="{D2BF2802-6A08-44F8-9506-76E8500C7C82}">
      <dgm:prSet phldrT="[Text]"/>
      <dgm:spPr/>
      <dgm:t>
        <a:bodyPr/>
        <a:lstStyle/>
        <a:p>
          <a:r>
            <a:rPr lang="en-US" dirty="0"/>
            <a:t>Security Requirements definition</a:t>
          </a:r>
        </a:p>
      </dgm:t>
    </dgm:pt>
    <dgm:pt modelId="{1A77ABFC-FD88-4319-BDA7-F0251C05B984}" type="parTrans" cxnId="{10F4262C-16E0-478D-A0B5-C0CB54DF2DCC}">
      <dgm:prSet/>
      <dgm:spPr/>
      <dgm:t>
        <a:bodyPr/>
        <a:lstStyle/>
        <a:p>
          <a:endParaRPr lang="en-US"/>
        </a:p>
      </dgm:t>
    </dgm:pt>
    <dgm:pt modelId="{0FCD759D-6211-46BA-808B-8B95778496FA}" type="sibTrans" cxnId="{10F4262C-16E0-478D-A0B5-C0CB54DF2DCC}">
      <dgm:prSet/>
      <dgm:spPr/>
      <dgm:t>
        <a:bodyPr/>
        <a:lstStyle/>
        <a:p>
          <a:endParaRPr lang="en-US"/>
        </a:p>
      </dgm:t>
    </dgm:pt>
    <dgm:pt modelId="{303BD661-B542-4707-A74B-050F9B5DA212}">
      <dgm:prSet phldrT="[Text]"/>
      <dgm:spPr/>
      <dgm:t>
        <a:bodyPr/>
        <a:lstStyle/>
        <a:p>
          <a:r>
            <a:rPr lang="en-US" dirty="0"/>
            <a:t>Security Architecture &amp; Design</a:t>
          </a:r>
        </a:p>
      </dgm:t>
    </dgm:pt>
    <dgm:pt modelId="{92479F6B-012D-4B3D-B5C7-49ECDF8356BC}" type="parTrans" cxnId="{C135EC8F-7540-41BF-95B6-7BC72BD2BD1B}">
      <dgm:prSet/>
      <dgm:spPr/>
      <dgm:t>
        <a:bodyPr/>
        <a:lstStyle/>
        <a:p>
          <a:endParaRPr lang="en-US"/>
        </a:p>
      </dgm:t>
    </dgm:pt>
    <dgm:pt modelId="{5F6199CE-B5FD-40D0-9156-240D00742D4C}" type="sibTrans" cxnId="{C135EC8F-7540-41BF-95B6-7BC72BD2BD1B}">
      <dgm:prSet/>
      <dgm:spPr/>
      <dgm:t>
        <a:bodyPr/>
        <a:lstStyle/>
        <a:p>
          <a:endParaRPr lang="en-US"/>
        </a:p>
      </dgm:t>
    </dgm:pt>
    <dgm:pt modelId="{11BDAFBA-A2D4-4FE7-9583-DEF2758DDACD}">
      <dgm:prSet phldrT="[Text]"/>
      <dgm:spPr/>
      <dgm:t>
        <a:bodyPr/>
        <a:lstStyle/>
        <a:p>
          <a:r>
            <a:rPr lang="en-US" dirty="0"/>
            <a:t>Secure Coding</a:t>
          </a:r>
        </a:p>
        <a:p>
          <a:r>
            <a:rPr lang="en-US" dirty="0"/>
            <a:t>Guidance</a:t>
          </a:r>
        </a:p>
      </dgm:t>
    </dgm:pt>
    <dgm:pt modelId="{27263431-21B9-4328-BF7D-67447F4084AD}" type="parTrans" cxnId="{FCA84B9E-39F6-4D26-897C-2A4578C64A00}">
      <dgm:prSet/>
      <dgm:spPr/>
      <dgm:t>
        <a:bodyPr/>
        <a:lstStyle/>
        <a:p>
          <a:endParaRPr lang="en-US"/>
        </a:p>
      </dgm:t>
    </dgm:pt>
    <dgm:pt modelId="{25411E40-EA21-4272-96CF-F6CCA5EC113E}" type="sibTrans" cxnId="{FCA84B9E-39F6-4D26-897C-2A4578C64A00}">
      <dgm:prSet/>
      <dgm:spPr/>
      <dgm:t>
        <a:bodyPr/>
        <a:lstStyle/>
        <a:p>
          <a:endParaRPr lang="en-US"/>
        </a:p>
      </dgm:t>
    </dgm:pt>
    <dgm:pt modelId="{BDC70EF1-ED28-3E4D-B7F1-EB6EE421947B}">
      <dgm:prSet phldrT="[Text]"/>
      <dgm:spPr/>
      <dgm:t>
        <a:bodyPr/>
        <a:lstStyle/>
        <a:p>
          <a:r>
            <a:rPr lang="en-US" dirty="0"/>
            <a:t>Threat Modeling</a:t>
          </a:r>
        </a:p>
      </dgm:t>
    </dgm:pt>
    <dgm:pt modelId="{99B1B381-1C8F-F947-867E-D7A9E3E7A37B}" type="parTrans" cxnId="{2170A04F-FA91-5D45-A0F0-9A76032BF83F}">
      <dgm:prSet/>
      <dgm:spPr/>
      <dgm:t>
        <a:bodyPr/>
        <a:lstStyle/>
        <a:p>
          <a:endParaRPr lang="en-US"/>
        </a:p>
      </dgm:t>
    </dgm:pt>
    <dgm:pt modelId="{F825506B-1DDF-A744-B54F-5ED7B81B724F}" type="sibTrans" cxnId="{2170A04F-FA91-5D45-A0F0-9A76032BF83F}">
      <dgm:prSet/>
      <dgm:spPr/>
      <dgm:t>
        <a:bodyPr/>
        <a:lstStyle/>
        <a:p>
          <a:endParaRPr lang="en-US"/>
        </a:p>
      </dgm:t>
    </dgm:pt>
    <dgm:pt modelId="{F5132456-C14B-4AA0-B061-AD2E9ADBD49F}" type="pres">
      <dgm:prSet presAssocID="{EAE32F6C-5AA1-4DBC-B79C-3119B16CEECB}" presName="CompostProcess" presStyleCnt="0">
        <dgm:presLayoutVars>
          <dgm:dir/>
          <dgm:resizeHandles val="exact"/>
        </dgm:presLayoutVars>
      </dgm:prSet>
      <dgm:spPr/>
    </dgm:pt>
    <dgm:pt modelId="{B2556F9E-F242-45F6-A1A7-810F835A409C}" type="pres">
      <dgm:prSet presAssocID="{EAE32F6C-5AA1-4DBC-B79C-3119B16CEECB}" presName="arrow" presStyleLbl="bgShp" presStyleIdx="0" presStyleCnt="1" custScaleX="117647"/>
      <dgm:spPr/>
    </dgm:pt>
    <dgm:pt modelId="{31FD4DCC-098C-4CD8-AE18-025C3D753E2C}" type="pres">
      <dgm:prSet presAssocID="{EAE32F6C-5AA1-4DBC-B79C-3119B16CEECB}" presName="linearProcess" presStyleCnt="0"/>
      <dgm:spPr/>
    </dgm:pt>
    <dgm:pt modelId="{6170BE29-640C-4E0B-A585-741C210DA174}" type="pres">
      <dgm:prSet presAssocID="{D2BF2802-6A08-44F8-9506-76E8500C7C82}" presName="textNode" presStyleLbl="node1" presStyleIdx="0" presStyleCnt="4">
        <dgm:presLayoutVars>
          <dgm:bulletEnabled val="1"/>
        </dgm:presLayoutVars>
      </dgm:prSet>
      <dgm:spPr/>
    </dgm:pt>
    <dgm:pt modelId="{6C8E62A0-1576-4CD3-89A7-0C4A2DE73D48}" type="pres">
      <dgm:prSet presAssocID="{0FCD759D-6211-46BA-808B-8B95778496FA}" presName="sibTrans" presStyleCnt="0"/>
      <dgm:spPr/>
    </dgm:pt>
    <dgm:pt modelId="{1E2FBBCE-2205-954A-BEBB-746A6924D653}" type="pres">
      <dgm:prSet presAssocID="{BDC70EF1-ED28-3E4D-B7F1-EB6EE421947B}" presName="textNode" presStyleLbl="node1" presStyleIdx="1" presStyleCnt="4">
        <dgm:presLayoutVars>
          <dgm:bulletEnabled val="1"/>
        </dgm:presLayoutVars>
      </dgm:prSet>
      <dgm:spPr/>
    </dgm:pt>
    <dgm:pt modelId="{593EA72F-1914-E24E-AA6A-83B893F16020}" type="pres">
      <dgm:prSet presAssocID="{F825506B-1DDF-A744-B54F-5ED7B81B724F}" presName="sibTrans" presStyleCnt="0"/>
      <dgm:spPr/>
    </dgm:pt>
    <dgm:pt modelId="{4A76D81A-7CB9-4198-97C0-1C3E7918C16E}" type="pres">
      <dgm:prSet presAssocID="{303BD661-B542-4707-A74B-050F9B5DA212}" presName="textNode" presStyleLbl="node1" presStyleIdx="2" presStyleCnt="4">
        <dgm:presLayoutVars>
          <dgm:bulletEnabled val="1"/>
        </dgm:presLayoutVars>
      </dgm:prSet>
      <dgm:spPr/>
    </dgm:pt>
    <dgm:pt modelId="{6B464459-43D0-4130-BDA9-110B039514EE}" type="pres">
      <dgm:prSet presAssocID="{5F6199CE-B5FD-40D0-9156-240D00742D4C}" presName="sibTrans" presStyleCnt="0"/>
      <dgm:spPr/>
    </dgm:pt>
    <dgm:pt modelId="{1104F26C-7247-4B75-A16B-F4E20BB73908}" type="pres">
      <dgm:prSet presAssocID="{11BDAFBA-A2D4-4FE7-9583-DEF2758DDACD}" presName="textNode" presStyleLbl="node1" presStyleIdx="3" presStyleCnt="4">
        <dgm:presLayoutVars>
          <dgm:bulletEnabled val="1"/>
        </dgm:presLayoutVars>
      </dgm:prSet>
      <dgm:spPr/>
    </dgm:pt>
  </dgm:ptLst>
  <dgm:cxnLst>
    <dgm:cxn modelId="{436FD025-1106-FD4C-8459-C999F6FF6EFD}" type="presOf" srcId="{EAE32F6C-5AA1-4DBC-B79C-3119B16CEECB}" destId="{F5132456-C14B-4AA0-B061-AD2E9ADBD49F}" srcOrd="0" destOrd="0" presId="urn:microsoft.com/office/officeart/2005/8/layout/hProcess9"/>
    <dgm:cxn modelId="{10F4262C-16E0-478D-A0B5-C0CB54DF2DCC}" srcId="{EAE32F6C-5AA1-4DBC-B79C-3119B16CEECB}" destId="{D2BF2802-6A08-44F8-9506-76E8500C7C82}" srcOrd="0" destOrd="0" parTransId="{1A77ABFC-FD88-4319-BDA7-F0251C05B984}" sibTransId="{0FCD759D-6211-46BA-808B-8B95778496FA}"/>
    <dgm:cxn modelId="{2170A04F-FA91-5D45-A0F0-9A76032BF83F}" srcId="{EAE32F6C-5AA1-4DBC-B79C-3119B16CEECB}" destId="{BDC70EF1-ED28-3E4D-B7F1-EB6EE421947B}" srcOrd="1" destOrd="0" parTransId="{99B1B381-1C8F-F947-867E-D7A9E3E7A37B}" sibTransId="{F825506B-1DDF-A744-B54F-5ED7B81B724F}"/>
    <dgm:cxn modelId="{96D1626F-D618-3F4E-B5F2-59CAC6358D65}" type="presOf" srcId="{BDC70EF1-ED28-3E4D-B7F1-EB6EE421947B}" destId="{1E2FBBCE-2205-954A-BEBB-746A6924D653}" srcOrd="0" destOrd="0" presId="urn:microsoft.com/office/officeart/2005/8/layout/hProcess9"/>
    <dgm:cxn modelId="{C135EC8F-7540-41BF-95B6-7BC72BD2BD1B}" srcId="{EAE32F6C-5AA1-4DBC-B79C-3119B16CEECB}" destId="{303BD661-B542-4707-A74B-050F9B5DA212}" srcOrd="2" destOrd="0" parTransId="{92479F6B-012D-4B3D-B5C7-49ECDF8356BC}" sibTransId="{5F6199CE-B5FD-40D0-9156-240D00742D4C}"/>
    <dgm:cxn modelId="{7FB92C93-9B53-8048-9129-7C90DB823D42}" type="presOf" srcId="{D2BF2802-6A08-44F8-9506-76E8500C7C82}" destId="{6170BE29-640C-4E0B-A585-741C210DA174}" srcOrd="0" destOrd="0" presId="urn:microsoft.com/office/officeart/2005/8/layout/hProcess9"/>
    <dgm:cxn modelId="{FCA84B9E-39F6-4D26-897C-2A4578C64A00}" srcId="{EAE32F6C-5AA1-4DBC-B79C-3119B16CEECB}" destId="{11BDAFBA-A2D4-4FE7-9583-DEF2758DDACD}" srcOrd="3" destOrd="0" parTransId="{27263431-21B9-4328-BF7D-67447F4084AD}" sibTransId="{25411E40-EA21-4272-96CF-F6CCA5EC113E}"/>
    <dgm:cxn modelId="{B68F14E0-273D-1746-B91D-9A9F2097DB36}" type="presOf" srcId="{303BD661-B542-4707-A74B-050F9B5DA212}" destId="{4A76D81A-7CB9-4198-97C0-1C3E7918C16E}" srcOrd="0" destOrd="0" presId="urn:microsoft.com/office/officeart/2005/8/layout/hProcess9"/>
    <dgm:cxn modelId="{C6D755FA-C18D-7145-B44E-EC3E2B48E290}" type="presOf" srcId="{11BDAFBA-A2D4-4FE7-9583-DEF2758DDACD}" destId="{1104F26C-7247-4B75-A16B-F4E20BB73908}" srcOrd="0" destOrd="0" presId="urn:microsoft.com/office/officeart/2005/8/layout/hProcess9"/>
    <dgm:cxn modelId="{88DB4BDB-B49D-8346-874D-FDA4C2D31610}" type="presParOf" srcId="{F5132456-C14B-4AA0-B061-AD2E9ADBD49F}" destId="{B2556F9E-F242-45F6-A1A7-810F835A409C}" srcOrd="0" destOrd="0" presId="urn:microsoft.com/office/officeart/2005/8/layout/hProcess9"/>
    <dgm:cxn modelId="{4ADC8AE4-4EE6-624E-AFA9-0E955233B1BF}" type="presParOf" srcId="{F5132456-C14B-4AA0-B061-AD2E9ADBD49F}" destId="{31FD4DCC-098C-4CD8-AE18-025C3D753E2C}" srcOrd="1" destOrd="0" presId="urn:microsoft.com/office/officeart/2005/8/layout/hProcess9"/>
    <dgm:cxn modelId="{5F621CB3-C428-C44B-AAAA-E158F099D90D}" type="presParOf" srcId="{31FD4DCC-098C-4CD8-AE18-025C3D753E2C}" destId="{6170BE29-640C-4E0B-A585-741C210DA174}" srcOrd="0" destOrd="0" presId="urn:microsoft.com/office/officeart/2005/8/layout/hProcess9"/>
    <dgm:cxn modelId="{9BD52F19-D2CC-A341-9966-224DD2252406}" type="presParOf" srcId="{31FD4DCC-098C-4CD8-AE18-025C3D753E2C}" destId="{6C8E62A0-1576-4CD3-89A7-0C4A2DE73D48}" srcOrd="1" destOrd="0" presId="urn:microsoft.com/office/officeart/2005/8/layout/hProcess9"/>
    <dgm:cxn modelId="{AEC4515C-1B65-7649-86F8-21A7B69058EE}" type="presParOf" srcId="{31FD4DCC-098C-4CD8-AE18-025C3D753E2C}" destId="{1E2FBBCE-2205-954A-BEBB-746A6924D653}" srcOrd="2" destOrd="0" presId="urn:microsoft.com/office/officeart/2005/8/layout/hProcess9"/>
    <dgm:cxn modelId="{09EFB253-4153-8343-9A1B-38144B800760}" type="presParOf" srcId="{31FD4DCC-098C-4CD8-AE18-025C3D753E2C}" destId="{593EA72F-1914-E24E-AA6A-83B893F16020}" srcOrd="3" destOrd="0" presId="urn:microsoft.com/office/officeart/2005/8/layout/hProcess9"/>
    <dgm:cxn modelId="{54B238FC-74D8-C94F-8B5C-3CD9FD492A41}" type="presParOf" srcId="{31FD4DCC-098C-4CD8-AE18-025C3D753E2C}" destId="{4A76D81A-7CB9-4198-97C0-1C3E7918C16E}" srcOrd="4" destOrd="0" presId="urn:microsoft.com/office/officeart/2005/8/layout/hProcess9"/>
    <dgm:cxn modelId="{3A23141D-AC5C-3C48-B6C6-3F64A69C1E47}" type="presParOf" srcId="{31FD4DCC-098C-4CD8-AE18-025C3D753E2C}" destId="{6B464459-43D0-4130-BDA9-110B039514EE}" srcOrd="5" destOrd="0" presId="urn:microsoft.com/office/officeart/2005/8/layout/hProcess9"/>
    <dgm:cxn modelId="{8B4A25E5-DDFD-0449-B2E5-79282615E60F}" type="presParOf" srcId="{31FD4DCC-098C-4CD8-AE18-025C3D753E2C}" destId="{1104F26C-7247-4B75-A16B-F4E20BB73908}"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E32F6C-5AA1-4DBC-B79C-3119B16CEECB}" type="doc">
      <dgm:prSet loTypeId="urn:microsoft.com/office/officeart/2005/8/layout/hProcess9" loCatId="process" qsTypeId="urn:microsoft.com/office/officeart/2005/8/quickstyle/simple1" qsCatId="simple" csTypeId="urn:microsoft.com/office/officeart/2005/8/colors/accent1_2" csCatId="accent1" phldr="1"/>
      <dgm:spPr/>
    </dgm:pt>
    <dgm:pt modelId="{B5816D9B-87F0-4C74-8B29-9F10D51A84B9}">
      <dgm:prSet phldrT="[Text]"/>
      <dgm:spPr/>
      <dgm:t>
        <a:bodyPr/>
        <a:lstStyle/>
        <a:p>
          <a:r>
            <a:rPr lang="en-US" dirty="0"/>
            <a:t>Static Application Security Testing</a:t>
          </a:r>
        </a:p>
      </dgm:t>
    </dgm:pt>
    <dgm:pt modelId="{58086B22-C53B-4D6D-AF46-45B56F71A538}" type="parTrans" cxnId="{6A399595-B640-4EA5-ABDF-9D0D473971D6}">
      <dgm:prSet/>
      <dgm:spPr/>
      <dgm:t>
        <a:bodyPr/>
        <a:lstStyle/>
        <a:p>
          <a:endParaRPr lang="en-US"/>
        </a:p>
      </dgm:t>
    </dgm:pt>
    <dgm:pt modelId="{E0F7455B-896C-4610-A574-3B017D071473}" type="sibTrans" cxnId="{6A399595-B640-4EA5-ABDF-9D0D473971D6}">
      <dgm:prSet/>
      <dgm:spPr/>
      <dgm:t>
        <a:bodyPr/>
        <a:lstStyle/>
        <a:p>
          <a:endParaRPr lang="en-US"/>
        </a:p>
      </dgm:t>
    </dgm:pt>
    <dgm:pt modelId="{6C6549D5-1330-4B62-8B8D-4D84F91975CB}">
      <dgm:prSet phldrT="[Text]"/>
      <dgm:spPr/>
      <dgm:t>
        <a:bodyPr/>
        <a:lstStyle/>
        <a:p>
          <a:r>
            <a:rPr lang="en-US" dirty="0"/>
            <a:t>Application Penetration Testing</a:t>
          </a:r>
        </a:p>
      </dgm:t>
    </dgm:pt>
    <dgm:pt modelId="{806A9A2A-6895-4474-B7CE-240F6B52D481}" type="parTrans" cxnId="{C53D0BCC-D57E-4AD3-9F42-EE310E4A14DC}">
      <dgm:prSet/>
      <dgm:spPr/>
      <dgm:t>
        <a:bodyPr/>
        <a:lstStyle/>
        <a:p>
          <a:endParaRPr lang="en-US"/>
        </a:p>
      </dgm:t>
    </dgm:pt>
    <dgm:pt modelId="{D313D4A8-F5A7-4D7F-B565-6E4FCA445720}" type="sibTrans" cxnId="{C53D0BCC-D57E-4AD3-9F42-EE310E4A14DC}">
      <dgm:prSet/>
      <dgm:spPr/>
      <dgm:t>
        <a:bodyPr/>
        <a:lstStyle/>
        <a:p>
          <a:endParaRPr lang="en-US"/>
        </a:p>
      </dgm:t>
    </dgm:pt>
    <dgm:pt modelId="{A3BBEA15-31A7-7340-B376-6A0722875E49}">
      <dgm:prSet phldrT="[Text]"/>
      <dgm:spPr/>
      <dgm:t>
        <a:bodyPr/>
        <a:lstStyle/>
        <a:p>
          <a:r>
            <a:rPr lang="en-US" dirty="0"/>
            <a:t>Dynamic Application Security Testing</a:t>
          </a:r>
        </a:p>
      </dgm:t>
    </dgm:pt>
    <dgm:pt modelId="{98349CD5-0C20-7C4B-9745-EAC43AD6F194}" type="parTrans" cxnId="{FF6EC3B8-3756-974B-89D0-7E136419976B}">
      <dgm:prSet/>
      <dgm:spPr/>
      <dgm:t>
        <a:bodyPr/>
        <a:lstStyle/>
        <a:p>
          <a:endParaRPr lang="en-US"/>
        </a:p>
      </dgm:t>
    </dgm:pt>
    <dgm:pt modelId="{B42FFA04-AE9B-8840-886C-AFF607EABA56}" type="sibTrans" cxnId="{FF6EC3B8-3756-974B-89D0-7E136419976B}">
      <dgm:prSet/>
      <dgm:spPr/>
      <dgm:t>
        <a:bodyPr/>
        <a:lstStyle/>
        <a:p>
          <a:endParaRPr lang="en-US"/>
        </a:p>
      </dgm:t>
    </dgm:pt>
    <dgm:pt modelId="{95A51170-B2AE-C34B-ACAD-97AC52EDB8A1}">
      <dgm:prSet phldrT="[Text]"/>
      <dgm:spPr/>
      <dgm:t>
        <a:bodyPr/>
        <a:lstStyle/>
        <a:p>
          <a:r>
            <a:rPr lang="en-US" dirty="0"/>
            <a:t>Security test cases aligned with requirements</a:t>
          </a:r>
        </a:p>
      </dgm:t>
    </dgm:pt>
    <dgm:pt modelId="{CD9CA21E-B50D-024B-AF70-6FAA6D9A49FB}" type="parTrans" cxnId="{C2169F16-59D4-564E-BE35-1BB3D1E52763}">
      <dgm:prSet/>
      <dgm:spPr/>
      <dgm:t>
        <a:bodyPr/>
        <a:lstStyle/>
        <a:p>
          <a:endParaRPr lang="en-US"/>
        </a:p>
      </dgm:t>
    </dgm:pt>
    <dgm:pt modelId="{6C512F71-8E4C-C941-B1EF-907036EB2E0F}" type="sibTrans" cxnId="{C2169F16-59D4-564E-BE35-1BB3D1E52763}">
      <dgm:prSet/>
      <dgm:spPr/>
      <dgm:t>
        <a:bodyPr/>
        <a:lstStyle/>
        <a:p>
          <a:endParaRPr lang="en-US"/>
        </a:p>
      </dgm:t>
    </dgm:pt>
    <dgm:pt modelId="{F5132456-C14B-4AA0-B061-AD2E9ADBD49F}" type="pres">
      <dgm:prSet presAssocID="{EAE32F6C-5AA1-4DBC-B79C-3119B16CEECB}" presName="CompostProcess" presStyleCnt="0">
        <dgm:presLayoutVars>
          <dgm:dir/>
          <dgm:resizeHandles val="exact"/>
        </dgm:presLayoutVars>
      </dgm:prSet>
      <dgm:spPr/>
    </dgm:pt>
    <dgm:pt modelId="{B2556F9E-F242-45F6-A1A7-810F835A409C}" type="pres">
      <dgm:prSet presAssocID="{EAE32F6C-5AA1-4DBC-B79C-3119B16CEECB}" presName="arrow" presStyleLbl="bgShp" presStyleIdx="0" presStyleCnt="1" custAng="10800000" custLinFactNeighborX="281"/>
      <dgm:spPr/>
    </dgm:pt>
    <dgm:pt modelId="{31FD4DCC-098C-4CD8-AE18-025C3D753E2C}" type="pres">
      <dgm:prSet presAssocID="{EAE32F6C-5AA1-4DBC-B79C-3119B16CEECB}" presName="linearProcess" presStyleCnt="0"/>
      <dgm:spPr/>
    </dgm:pt>
    <dgm:pt modelId="{EEF7E369-A413-4855-8839-C37B11295E9B}" type="pres">
      <dgm:prSet presAssocID="{B5816D9B-87F0-4C74-8B29-9F10D51A84B9}" presName="textNode" presStyleLbl="node1" presStyleIdx="0" presStyleCnt="4">
        <dgm:presLayoutVars>
          <dgm:bulletEnabled val="1"/>
        </dgm:presLayoutVars>
      </dgm:prSet>
      <dgm:spPr/>
    </dgm:pt>
    <dgm:pt modelId="{672985F8-3C92-4390-8CCB-F1492785272A}" type="pres">
      <dgm:prSet presAssocID="{E0F7455B-896C-4610-A574-3B017D071473}" presName="sibTrans" presStyleCnt="0"/>
      <dgm:spPr/>
    </dgm:pt>
    <dgm:pt modelId="{8D56E9A4-3BD1-1A43-AC4A-9A744160BF02}" type="pres">
      <dgm:prSet presAssocID="{95A51170-B2AE-C34B-ACAD-97AC52EDB8A1}" presName="textNode" presStyleLbl="node1" presStyleIdx="1" presStyleCnt="4">
        <dgm:presLayoutVars>
          <dgm:bulletEnabled val="1"/>
        </dgm:presLayoutVars>
      </dgm:prSet>
      <dgm:spPr/>
    </dgm:pt>
    <dgm:pt modelId="{5A74608E-B2EB-E048-BF2B-18B56BB8CC4E}" type="pres">
      <dgm:prSet presAssocID="{6C512F71-8E4C-C941-B1EF-907036EB2E0F}" presName="sibTrans" presStyleCnt="0"/>
      <dgm:spPr/>
    </dgm:pt>
    <dgm:pt modelId="{67C17996-BFEA-334A-860B-68F69C8AC553}" type="pres">
      <dgm:prSet presAssocID="{A3BBEA15-31A7-7340-B376-6A0722875E49}" presName="textNode" presStyleLbl="node1" presStyleIdx="2" presStyleCnt="4">
        <dgm:presLayoutVars>
          <dgm:bulletEnabled val="1"/>
        </dgm:presLayoutVars>
      </dgm:prSet>
      <dgm:spPr/>
    </dgm:pt>
    <dgm:pt modelId="{0F511C32-5CFC-874D-B36C-9606205EEDC3}" type="pres">
      <dgm:prSet presAssocID="{B42FFA04-AE9B-8840-886C-AFF607EABA56}" presName="sibTrans" presStyleCnt="0"/>
      <dgm:spPr/>
    </dgm:pt>
    <dgm:pt modelId="{8807B313-6732-4A20-9C2D-203E376009CB}" type="pres">
      <dgm:prSet presAssocID="{6C6549D5-1330-4B62-8B8D-4D84F91975CB}" presName="textNode" presStyleLbl="node1" presStyleIdx="3" presStyleCnt="4">
        <dgm:presLayoutVars>
          <dgm:bulletEnabled val="1"/>
        </dgm:presLayoutVars>
      </dgm:prSet>
      <dgm:spPr/>
    </dgm:pt>
  </dgm:ptLst>
  <dgm:cxnLst>
    <dgm:cxn modelId="{29890709-B663-E143-9C8F-228DB550134B}" type="presOf" srcId="{EAE32F6C-5AA1-4DBC-B79C-3119B16CEECB}" destId="{F5132456-C14B-4AA0-B061-AD2E9ADBD49F}" srcOrd="0" destOrd="0" presId="urn:microsoft.com/office/officeart/2005/8/layout/hProcess9"/>
    <dgm:cxn modelId="{C2169F16-59D4-564E-BE35-1BB3D1E52763}" srcId="{EAE32F6C-5AA1-4DBC-B79C-3119B16CEECB}" destId="{95A51170-B2AE-C34B-ACAD-97AC52EDB8A1}" srcOrd="1" destOrd="0" parTransId="{CD9CA21E-B50D-024B-AF70-6FAA6D9A49FB}" sibTransId="{6C512F71-8E4C-C941-B1EF-907036EB2E0F}"/>
    <dgm:cxn modelId="{363B0659-48BB-3F47-91C0-2A8DD6A1AA31}" type="presOf" srcId="{A3BBEA15-31A7-7340-B376-6A0722875E49}" destId="{67C17996-BFEA-334A-860B-68F69C8AC553}" srcOrd="0" destOrd="0" presId="urn:microsoft.com/office/officeart/2005/8/layout/hProcess9"/>
    <dgm:cxn modelId="{C52C475D-9BE9-964E-B7D9-D8B3A4CF3E4F}" type="presOf" srcId="{6C6549D5-1330-4B62-8B8D-4D84F91975CB}" destId="{8807B313-6732-4A20-9C2D-203E376009CB}" srcOrd="0" destOrd="0" presId="urn:microsoft.com/office/officeart/2005/8/layout/hProcess9"/>
    <dgm:cxn modelId="{A9D4F270-E70C-A14A-B8C5-796783F45017}" type="presOf" srcId="{B5816D9B-87F0-4C74-8B29-9F10D51A84B9}" destId="{EEF7E369-A413-4855-8839-C37B11295E9B}" srcOrd="0" destOrd="0" presId="urn:microsoft.com/office/officeart/2005/8/layout/hProcess9"/>
    <dgm:cxn modelId="{6A399595-B640-4EA5-ABDF-9D0D473971D6}" srcId="{EAE32F6C-5AA1-4DBC-B79C-3119B16CEECB}" destId="{B5816D9B-87F0-4C74-8B29-9F10D51A84B9}" srcOrd="0" destOrd="0" parTransId="{58086B22-C53B-4D6D-AF46-45B56F71A538}" sibTransId="{E0F7455B-896C-4610-A574-3B017D071473}"/>
    <dgm:cxn modelId="{FC8E2DA1-CE9A-CB47-9452-E5EB5E5A3EC6}" type="presOf" srcId="{95A51170-B2AE-C34B-ACAD-97AC52EDB8A1}" destId="{8D56E9A4-3BD1-1A43-AC4A-9A744160BF02}" srcOrd="0" destOrd="0" presId="urn:microsoft.com/office/officeart/2005/8/layout/hProcess9"/>
    <dgm:cxn modelId="{FF6EC3B8-3756-974B-89D0-7E136419976B}" srcId="{EAE32F6C-5AA1-4DBC-B79C-3119B16CEECB}" destId="{A3BBEA15-31A7-7340-B376-6A0722875E49}" srcOrd="2" destOrd="0" parTransId="{98349CD5-0C20-7C4B-9745-EAC43AD6F194}" sibTransId="{B42FFA04-AE9B-8840-886C-AFF607EABA56}"/>
    <dgm:cxn modelId="{C53D0BCC-D57E-4AD3-9F42-EE310E4A14DC}" srcId="{EAE32F6C-5AA1-4DBC-B79C-3119B16CEECB}" destId="{6C6549D5-1330-4B62-8B8D-4D84F91975CB}" srcOrd="3" destOrd="0" parTransId="{806A9A2A-6895-4474-B7CE-240F6B52D481}" sibTransId="{D313D4A8-F5A7-4D7F-B565-6E4FCA445720}"/>
    <dgm:cxn modelId="{CAE551AF-D458-914E-88A0-F12D454E7333}" type="presParOf" srcId="{F5132456-C14B-4AA0-B061-AD2E9ADBD49F}" destId="{B2556F9E-F242-45F6-A1A7-810F835A409C}" srcOrd="0" destOrd="0" presId="urn:microsoft.com/office/officeart/2005/8/layout/hProcess9"/>
    <dgm:cxn modelId="{E9B26D20-2B6E-4C44-9A38-231E100AD076}" type="presParOf" srcId="{F5132456-C14B-4AA0-B061-AD2E9ADBD49F}" destId="{31FD4DCC-098C-4CD8-AE18-025C3D753E2C}" srcOrd="1" destOrd="0" presId="urn:microsoft.com/office/officeart/2005/8/layout/hProcess9"/>
    <dgm:cxn modelId="{99DEFA76-AC00-C14B-8528-94579FC42434}" type="presParOf" srcId="{31FD4DCC-098C-4CD8-AE18-025C3D753E2C}" destId="{EEF7E369-A413-4855-8839-C37B11295E9B}" srcOrd="0" destOrd="0" presId="urn:microsoft.com/office/officeart/2005/8/layout/hProcess9"/>
    <dgm:cxn modelId="{7EE0938E-B40F-964C-AF3F-498B58AC3F4C}" type="presParOf" srcId="{31FD4DCC-098C-4CD8-AE18-025C3D753E2C}" destId="{672985F8-3C92-4390-8CCB-F1492785272A}" srcOrd="1" destOrd="0" presId="urn:microsoft.com/office/officeart/2005/8/layout/hProcess9"/>
    <dgm:cxn modelId="{8B21DA89-34AB-C545-9D03-DDB1F2BD551F}" type="presParOf" srcId="{31FD4DCC-098C-4CD8-AE18-025C3D753E2C}" destId="{8D56E9A4-3BD1-1A43-AC4A-9A744160BF02}" srcOrd="2" destOrd="0" presId="urn:microsoft.com/office/officeart/2005/8/layout/hProcess9"/>
    <dgm:cxn modelId="{C2CF0213-441E-2D41-9408-ED68BF53C801}" type="presParOf" srcId="{31FD4DCC-098C-4CD8-AE18-025C3D753E2C}" destId="{5A74608E-B2EB-E048-BF2B-18B56BB8CC4E}" srcOrd="3" destOrd="0" presId="urn:microsoft.com/office/officeart/2005/8/layout/hProcess9"/>
    <dgm:cxn modelId="{1C6DC6A6-85A6-B148-910D-56AE4132B8D6}" type="presParOf" srcId="{31FD4DCC-098C-4CD8-AE18-025C3D753E2C}" destId="{67C17996-BFEA-334A-860B-68F69C8AC553}" srcOrd="4" destOrd="0" presId="urn:microsoft.com/office/officeart/2005/8/layout/hProcess9"/>
    <dgm:cxn modelId="{B17373DC-1DC9-5642-BAD7-EB282C1C8C03}" type="presParOf" srcId="{31FD4DCC-098C-4CD8-AE18-025C3D753E2C}" destId="{0F511C32-5CFC-874D-B36C-9606205EEDC3}" srcOrd="5" destOrd="0" presId="urn:microsoft.com/office/officeart/2005/8/layout/hProcess9"/>
    <dgm:cxn modelId="{7E20988F-0CE6-5C40-882A-86DFFD1A5FC2}" type="presParOf" srcId="{31FD4DCC-098C-4CD8-AE18-025C3D753E2C}" destId="{8807B313-6732-4A20-9C2D-203E376009CB}" srcOrd="6"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5D99CF-858E-B14F-9171-969BEF398767}" type="doc">
      <dgm:prSet loTypeId="urn:microsoft.com/office/officeart/2005/8/layout/chevron1" loCatId="" qsTypeId="urn:microsoft.com/office/officeart/2005/8/quickstyle/simple2" qsCatId="simple" csTypeId="urn:microsoft.com/office/officeart/2005/8/colors/colorful1" csCatId="colorful" phldr="1"/>
      <dgm:spPr/>
    </dgm:pt>
    <dgm:pt modelId="{02C72657-96F0-7B43-B0E8-1677AA7CA11E}">
      <dgm:prSet phldrT="[Text]" custT="1"/>
      <dgm:spPr/>
      <dgm:t>
        <a:bodyPr/>
        <a:lstStyle/>
        <a:p>
          <a:r>
            <a:rPr lang="en-US" sz="1000" dirty="0"/>
            <a:t>Requirements Analysis</a:t>
          </a:r>
        </a:p>
      </dgm:t>
    </dgm:pt>
    <dgm:pt modelId="{FADBDACF-D5B4-4448-BC28-C38A33B4F7A8}" type="parTrans" cxnId="{EE8C08DC-3D4E-8F49-8EBB-DE3A892757BD}">
      <dgm:prSet/>
      <dgm:spPr/>
      <dgm:t>
        <a:bodyPr/>
        <a:lstStyle/>
        <a:p>
          <a:endParaRPr lang="en-US" sz="1000"/>
        </a:p>
      </dgm:t>
    </dgm:pt>
    <dgm:pt modelId="{E851706B-5691-5743-8D60-4718CA1443C1}" type="sibTrans" cxnId="{EE8C08DC-3D4E-8F49-8EBB-DE3A892757BD}">
      <dgm:prSet/>
      <dgm:spPr/>
      <dgm:t>
        <a:bodyPr/>
        <a:lstStyle/>
        <a:p>
          <a:endParaRPr lang="en-US" sz="1000"/>
        </a:p>
      </dgm:t>
    </dgm:pt>
    <dgm:pt modelId="{D8871EBF-0B6E-A24A-A8E0-B0AB530787A7}">
      <dgm:prSet phldrT="[Text]" custT="1"/>
      <dgm:spPr/>
      <dgm:t>
        <a:bodyPr/>
        <a:lstStyle/>
        <a:p>
          <a:r>
            <a:rPr lang="en-US" sz="1000" dirty="0">
              <a:solidFill>
                <a:schemeClr val="tx2"/>
              </a:solidFill>
            </a:rPr>
            <a:t>Design</a:t>
          </a:r>
        </a:p>
      </dgm:t>
    </dgm:pt>
    <dgm:pt modelId="{845D1F56-CB49-4E40-A0B0-47EF07C6CA63}" type="parTrans" cxnId="{91338E72-662D-354E-ABD1-98ACC26C94C7}">
      <dgm:prSet/>
      <dgm:spPr/>
      <dgm:t>
        <a:bodyPr/>
        <a:lstStyle/>
        <a:p>
          <a:endParaRPr lang="en-US" sz="1000"/>
        </a:p>
      </dgm:t>
    </dgm:pt>
    <dgm:pt modelId="{0B67C397-5C93-894D-8C76-31D9F8EA9064}" type="sibTrans" cxnId="{91338E72-662D-354E-ABD1-98ACC26C94C7}">
      <dgm:prSet/>
      <dgm:spPr/>
      <dgm:t>
        <a:bodyPr/>
        <a:lstStyle/>
        <a:p>
          <a:endParaRPr lang="en-US" sz="1000"/>
        </a:p>
      </dgm:t>
    </dgm:pt>
    <dgm:pt modelId="{5F2B9BA1-ACA1-034A-8328-92A289976551}">
      <dgm:prSet phldrT="[Text]" custT="1"/>
      <dgm:spPr/>
      <dgm:t>
        <a:bodyPr/>
        <a:lstStyle/>
        <a:p>
          <a:r>
            <a:rPr lang="en-US" sz="1000" dirty="0"/>
            <a:t>Coding</a:t>
          </a:r>
        </a:p>
      </dgm:t>
    </dgm:pt>
    <dgm:pt modelId="{4B6E52F1-4146-8E46-B300-7B2758F5EFED}" type="parTrans" cxnId="{7DF00399-3639-9841-B96F-48C8AB068135}">
      <dgm:prSet/>
      <dgm:spPr/>
      <dgm:t>
        <a:bodyPr/>
        <a:lstStyle/>
        <a:p>
          <a:endParaRPr lang="en-US" sz="1000"/>
        </a:p>
      </dgm:t>
    </dgm:pt>
    <dgm:pt modelId="{85E30B36-257C-6449-A7CC-A29DBE718C4F}" type="sibTrans" cxnId="{7DF00399-3639-9841-B96F-48C8AB068135}">
      <dgm:prSet/>
      <dgm:spPr/>
      <dgm:t>
        <a:bodyPr/>
        <a:lstStyle/>
        <a:p>
          <a:endParaRPr lang="en-US" sz="1000"/>
        </a:p>
      </dgm:t>
    </dgm:pt>
    <dgm:pt modelId="{4CDEBC57-9FCA-6E44-BEC0-CA2AA393DD3D}">
      <dgm:prSet phldrT="[Text]" custT="1"/>
      <dgm:spPr/>
      <dgm:t>
        <a:bodyPr/>
        <a:lstStyle/>
        <a:p>
          <a:r>
            <a:rPr lang="en-US" sz="1000" dirty="0"/>
            <a:t>Testing</a:t>
          </a:r>
        </a:p>
      </dgm:t>
    </dgm:pt>
    <dgm:pt modelId="{DD1AF831-2BD8-A04C-8B43-74127B3AB13B}" type="parTrans" cxnId="{C8B0367F-E1F3-BC4C-AE7A-536F074066B9}">
      <dgm:prSet/>
      <dgm:spPr/>
      <dgm:t>
        <a:bodyPr/>
        <a:lstStyle/>
        <a:p>
          <a:endParaRPr lang="en-US" sz="1000"/>
        </a:p>
      </dgm:t>
    </dgm:pt>
    <dgm:pt modelId="{CB73B869-54AE-5A47-A82B-0A686825A3A6}" type="sibTrans" cxnId="{C8B0367F-E1F3-BC4C-AE7A-536F074066B9}">
      <dgm:prSet/>
      <dgm:spPr/>
      <dgm:t>
        <a:bodyPr/>
        <a:lstStyle/>
        <a:p>
          <a:endParaRPr lang="en-US" sz="1000"/>
        </a:p>
      </dgm:t>
    </dgm:pt>
    <dgm:pt modelId="{CA005ED2-3193-3E4C-88FD-89AF649FC5C2}">
      <dgm:prSet phldrT="[Text]" custT="1"/>
      <dgm:spPr/>
      <dgm:t>
        <a:bodyPr/>
        <a:lstStyle/>
        <a:p>
          <a:r>
            <a:rPr lang="en-US" sz="1000" dirty="0"/>
            <a:t>Release</a:t>
          </a:r>
        </a:p>
      </dgm:t>
    </dgm:pt>
    <dgm:pt modelId="{41C7C56F-FC90-0046-B3CB-F9ACFCC0329A}" type="parTrans" cxnId="{E87BA80C-BA69-A148-AFDC-8AB69BC9F798}">
      <dgm:prSet/>
      <dgm:spPr/>
      <dgm:t>
        <a:bodyPr/>
        <a:lstStyle/>
        <a:p>
          <a:endParaRPr lang="en-US" sz="1000"/>
        </a:p>
      </dgm:t>
    </dgm:pt>
    <dgm:pt modelId="{0427A725-BB0D-B44E-8A3A-E7E29F5F3F14}" type="sibTrans" cxnId="{E87BA80C-BA69-A148-AFDC-8AB69BC9F798}">
      <dgm:prSet/>
      <dgm:spPr/>
      <dgm:t>
        <a:bodyPr/>
        <a:lstStyle/>
        <a:p>
          <a:endParaRPr lang="en-US" sz="1000"/>
        </a:p>
      </dgm:t>
    </dgm:pt>
    <dgm:pt modelId="{31B38D22-4AEE-AA4E-B800-8A8C26645769}" type="pres">
      <dgm:prSet presAssocID="{EA5D99CF-858E-B14F-9171-969BEF398767}" presName="Name0" presStyleCnt="0">
        <dgm:presLayoutVars>
          <dgm:dir/>
          <dgm:animLvl val="lvl"/>
          <dgm:resizeHandles val="exact"/>
        </dgm:presLayoutVars>
      </dgm:prSet>
      <dgm:spPr/>
    </dgm:pt>
    <dgm:pt modelId="{660638B9-B4E2-4246-A579-788AD68BBD01}" type="pres">
      <dgm:prSet presAssocID="{02C72657-96F0-7B43-B0E8-1677AA7CA11E}" presName="parTxOnly" presStyleLbl="node1" presStyleIdx="0" presStyleCnt="5">
        <dgm:presLayoutVars>
          <dgm:chMax val="0"/>
          <dgm:chPref val="0"/>
          <dgm:bulletEnabled val="1"/>
        </dgm:presLayoutVars>
      </dgm:prSet>
      <dgm:spPr/>
    </dgm:pt>
    <dgm:pt modelId="{7ED414AD-E176-BF41-ADBA-311A790589C9}" type="pres">
      <dgm:prSet presAssocID="{E851706B-5691-5743-8D60-4718CA1443C1}" presName="parTxOnlySpace" presStyleCnt="0"/>
      <dgm:spPr/>
    </dgm:pt>
    <dgm:pt modelId="{652FF40B-CB83-6D42-B36B-81F63DB5A82B}" type="pres">
      <dgm:prSet presAssocID="{D8871EBF-0B6E-A24A-A8E0-B0AB530787A7}" presName="parTxOnly" presStyleLbl="node1" presStyleIdx="1" presStyleCnt="5">
        <dgm:presLayoutVars>
          <dgm:chMax val="0"/>
          <dgm:chPref val="0"/>
          <dgm:bulletEnabled val="1"/>
        </dgm:presLayoutVars>
      </dgm:prSet>
      <dgm:spPr/>
    </dgm:pt>
    <dgm:pt modelId="{20BDC4EE-7E80-674C-BF67-DA4B2062DB69}" type="pres">
      <dgm:prSet presAssocID="{0B67C397-5C93-894D-8C76-31D9F8EA9064}" presName="parTxOnlySpace" presStyleCnt="0"/>
      <dgm:spPr/>
    </dgm:pt>
    <dgm:pt modelId="{774C04B5-6925-2A4C-9792-B0B97652BDBF}" type="pres">
      <dgm:prSet presAssocID="{5F2B9BA1-ACA1-034A-8328-92A289976551}" presName="parTxOnly" presStyleLbl="node1" presStyleIdx="2" presStyleCnt="5">
        <dgm:presLayoutVars>
          <dgm:chMax val="0"/>
          <dgm:chPref val="0"/>
          <dgm:bulletEnabled val="1"/>
        </dgm:presLayoutVars>
      </dgm:prSet>
      <dgm:spPr/>
    </dgm:pt>
    <dgm:pt modelId="{7CBE4AF7-8F18-BF4D-A7FF-963AB97070DE}" type="pres">
      <dgm:prSet presAssocID="{85E30B36-257C-6449-A7CC-A29DBE718C4F}" presName="parTxOnlySpace" presStyleCnt="0"/>
      <dgm:spPr/>
    </dgm:pt>
    <dgm:pt modelId="{9678C3AF-600E-F048-A6A2-804737B16503}" type="pres">
      <dgm:prSet presAssocID="{4CDEBC57-9FCA-6E44-BEC0-CA2AA393DD3D}" presName="parTxOnly" presStyleLbl="node1" presStyleIdx="3" presStyleCnt="5">
        <dgm:presLayoutVars>
          <dgm:chMax val="0"/>
          <dgm:chPref val="0"/>
          <dgm:bulletEnabled val="1"/>
        </dgm:presLayoutVars>
      </dgm:prSet>
      <dgm:spPr/>
    </dgm:pt>
    <dgm:pt modelId="{F947DD45-9327-054B-9FCF-586E693E780E}" type="pres">
      <dgm:prSet presAssocID="{CB73B869-54AE-5A47-A82B-0A686825A3A6}" presName="parTxOnlySpace" presStyleCnt="0"/>
      <dgm:spPr/>
    </dgm:pt>
    <dgm:pt modelId="{706AF893-32FD-484B-9207-48A954B27471}" type="pres">
      <dgm:prSet presAssocID="{CA005ED2-3193-3E4C-88FD-89AF649FC5C2}" presName="parTxOnly" presStyleLbl="node1" presStyleIdx="4" presStyleCnt="5">
        <dgm:presLayoutVars>
          <dgm:chMax val="0"/>
          <dgm:chPref val="0"/>
          <dgm:bulletEnabled val="1"/>
        </dgm:presLayoutVars>
      </dgm:prSet>
      <dgm:spPr/>
    </dgm:pt>
  </dgm:ptLst>
  <dgm:cxnLst>
    <dgm:cxn modelId="{E87BA80C-BA69-A148-AFDC-8AB69BC9F798}" srcId="{EA5D99CF-858E-B14F-9171-969BEF398767}" destId="{CA005ED2-3193-3E4C-88FD-89AF649FC5C2}" srcOrd="4" destOrd="0" parTransId="{41C7C56F-FC90-0046-B3CB-F9ACFCC0329A}" sibTransId="{0427A725-BB0D-B44E-8A3A-E7E29F5F3F14}"/>
    <dgm:cxn modelId="{F4F16D33-1C28-1447-88BA-E523D45DFA76}" type="presOf" srcId="{EA5D99CF-858E-B14F-9171-969BEF398767}" destId="{31B38D22-4AEE-AA4E-B800-8A8C26645769}" srcOrd="0" destOrd="0" presId="urn:microsoft.com/office/officeart/2005/8/layout/chevron1"/>
    <dgm:cxn modelId="{0DC8FE50-E4DB-4049-A155-32A886EDF923}" type="presOf" srcId="{CA005ED2-3193-3E4C-88FD-89AF649FC5C2}" destId="{706AF893-32FD-484B-9207-48A954B27471}" srcOrd="0" destOrd="0" presId="urn:microsoft.com/office/officeart/2005/8/layout/chevron1"/>
    <dgm:cxn modelId="{91338E72-662D-354E-ABD1-98ACC26C94C7}" srcId="{EA5D99CF-858E-B14F-9171-969BEF398767}" destId="{D8871EBF-0B6E-A24A-A8E0-B0AB530787A7}" srcOrd="1" destOrd="0" parTransId="{845D1F56-CB49-4E40-A0B0-47EF07C6CA63}" sibTransId="{0B67C397-5C93-894D-8C76-31D9F8EA9064}"/>
    <dgm:cxn modelId="{C8B0367F-E1F3-BC4C-AE7A-536F074066B9}" srcId="{EA5D99CF-858E-B14F-9171-969BEF398767}" destId="{4CDEBC57-9FCA-6E44-BEC0-CA2AA393DD3D}" srcOrd="3" destOrd="0" parTransId="{DD1AF831-2BD8-A04C-8B43-74127B3AB13B}" sibTransId="{CB73B869-54AE-5A47-A82B-0A686825A3A6}"/>
    <dgm:cxn modelId="{7DF00399-3639-9841-B96F-48C8AB068135}" srcId="{EA5D99CF-858E-B14F-9171-969BEF398767}" destId="{5F2B9BA1-ACA1-034A-8328-92A289976551}" srcOrd="2" destOrd="0" parTransId="{4B6E52F1-4146-8E46-B300-7B2758F5EFED}" sibTransId="{85E30B36-257C-6449-A7CC-A29DBE718C4F}"/>
    <dgm:cxn modelId="{CE2E0EC1-F4CA-9743-8468-18A22FCED6F7}" type="presOf" srcId="{5F2B9BA1-ACA1-034A-8328-92A289976551}" destId="{774C04B5-6925-2A4C-9792-B0B97652BDBF}" srcOrd="0" destOrd="0" presId="urn:microsoft.com/office/officeart/2005/8/layout/chevron1"/>
    <dgm:cxn modelId="{EE8C08DC-3D4E-8F49-8EBB-DE3A892757BD}" srcId="{EA5D99CF-858E-B14F-9171-969BEF398767}" destId="{02C72657-96F0-7B43-B0E8-1677AA7CA11E}" srcOrd="0" destOrd="0" parTransId="{FADBDACF-D5B4-4448-BC28-C38A33B4F7A8}" sibTransId="{E851706B-5691-5743-8D60-4718CA1443C1}"/>
    <dgm:cxn modelId="{8E8F44DC-56D3-C040-9401-F73DDF554BB7}" type="presOf" srcId="{4CDEBC57-9FCA-6E44-BEC0-CA2AA393DD3D}" destId="{9678C3AF-600E-F048-A6A2-804737B16503}" srcOrd="0" destOrd="0" presId="urn:microsoft.com/office/officeart/2005/8/layout/chevron1"/>
    <dgm:cxn modelId="{FA9D07F6-42CE-1545-B059-5B94B7B1477D}" type="presOf" srcId="{D8871EBF-0B6E-A24A-A8E0-B0AB530787A7}" destId="{652FF40B-CB83-6D42-B36B-81F63DB5A82B}" srcOrd="0" destOrd="0" presId="urn:microsoft.com/office/officeart/2005/8/layout/chevron1"/>
    <dgm:cxn modelId="{DAF226F9-59C6-254B-8EA3-AD41D01AB8F0}" type="presOf" srcId="{02C72657-96F0-7B43-B0E8-1677AA7CA11E}" destId="{660638B9-B4E2-4246-A579-788AD68BBD01}" srcOrd="0" destOrd="0" presId="urn:microsoft.com/office/officeart/2005/8/layout/chevron1"/>
    <dgm:cxn modelId="{E61AA93B-346F-5241-B763-A56D4A2F2A34}" type="presParOf" srcId="{31B38D22-4AEE-AA4E-B800-8A8C26645769}" destId="{660638B9-B4E2-4246-A579-788AD68BBD01}" srcOrd="0" destOrd="0" presId="urn:microsoft.com/office/officeart/2005/8/layout/chevron1"/>
    <dgm:cxn modelId="{B1868A78-2208-4F42-9C34-A204E8349BEC}" type="presParOf" srcId="{31B38D22-4AEE-AA4E-B800-8A8C26645769}" destId="{7ED414AD-E176-BF41-ADBA-311A790589C9}" srcOrd="1" destOrd="0" presId="urn:microsoft.com/office/officeart/2005/8/layout/chevron1"/>
    <dgm:cxn modelId="{493541CD-96F0-E642-8FF4-EB0369E4B097}" type="presParOf" srcId="{31B38D22-4AEE-AA4E-B800-8A8C26645769}" destId="{652FF40B-CB83-6D42-B36B-81F63DB5A82B}" srcOrd="2" destOrd="0" presId="urn:microsoft.com/office/officeart/2005/8/layout/chevron1"/>
    <dgm:cxn modelId="{EC11917F-E069-B348-AB7A-FE3896243BB0}" type="presParOf" srcId="{31B38D22-4AEE-AA4E-B800-8A8C26645769}" destId="{20BDC4EE-7E80-674C-BF67-DA4B2062DB69}" srcOrd="3" destOrd="0" presId="urn:microsoft.com/office/officeart/2005/8/layout/chevron1"/>
    <dgm:cxn modelId="{5AE27D5D-99E2-9D44-8804-01AFFBBA567B}" type="presParOf" srcId="{31B38D22-4AEE-AA4E-B800-8A8C26645769}" destId="{774C04B5-6925-2A4C-9792-B0B97652BDBF}" srcOrd="4" destOrd="0" presId="urn:microsoft.com/office/officeart/2005/8/layout/chevron1"/>
    <dgm:cxn modelId="{B57D08CC-B614-8441-B00E-D3356A26D22C}" type="presParOf" srcId="{31B38D22-4AEE-AA4E-B800-8A8C26645769}" destId="{7CBE4AF7-8F18-BF4D-A7FF-963AB97070DE}" srcOrd="5" destOrd="0" presId="urn:microsoft.com/office/officeart/2005/8/layout/chevron1"/>
    <dgm:cxn modelId="{21253918-2B3A-7F4E-BCCE-CCDF4C908960}" type="presParOf" srcId="{31B38D22-4AEE-AA4E-B800-8A8C26645769}" destId="{9678C3AF-600E-F048-A6A2-804737B16503}" srcOrd="6" destOrd="0" presId="urn:microsoft.com/office/officeart/2005/8/layout/chevron1"/>
    <dgm:cxn modelId="{13869EF0-892B-824D-895B-9C395087D5C9}" type="presParOf" srcId="{31B38D22-4AEE-AA4E-B800-8A8C26645769}" destId="{F947DD45-9327-054B-9FCF-586E693E780E}" srcOrd="7" destOrd="0" presId="urn:microsoft.com/office/officeart/2005/8/layout/chevron1"/>
    <dgm:cxn modelId="{30081661-794D-3740-858E-A92B9574F081}" type="presParOf" srcId="{31B38D22-4AEE-AA4E-B800-8A8C26645769}" destId="{706AF893-32FD-484B-9207-48A954B27471}" srcOrd="8"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56F9E-F242-45F6-A1A7-810F835A409C}">
      <dsp:nvSpPr>
        <dsp:cNvPr id="0" name=""/>
        <dsp:cNvSpPr/>
      </dsp:nvSpPr>
      <dsp:spPr>
        <a:xfrm>
          <a:off x="0" y="0"/>
          <a:ext cx="3441319" cy="160794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70BE29-640C-4E0B-A585-741C210DA174}">
      <dsp:nvSpPr>
        <dsp:cNvPr id="0" name=""/>
        <dsp:cNvSpPr/>
      </dsp:nvSpPr>
      <dsp:spPr>
        <a:xfrm>
          <a:off x="1722" y="482382"/>
          <a:ext cx="828403" cy="6431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Security Requirements definition</a:t>
          </a:r>
        </a:p>
      </dsp:txBody>
      <dsp:txXfrm>
        <a:off x="33119" y="513779"/>
        <a:ext cx="765609" cy="580382"/>
      </dsp:txXfrm>
    </dsp:sp>
    <dsp:sp modelId="{1E2FBBCE-2205-954A-BEBB-746A6924D653}">
      <dsp:nvSpPr>
        <dsp:cNvPr id="0" name=""/>
        <dsp:cNvSpPr/>
      </dsp:nvSpPr>
      <dsp:spPr>
        <a:xfrm>
          <a:off x="871546" y="482382"/>
          <a:ext cx="828403" cy="6431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Threat Modeling</a:t>
          </a:r>
        </a:p>
      </dsp:txBody>
      <dsp:txXfrm>
        <a:off x="902943" y="513779"/>
        <a:ext cx="765609" cy="580382"/>
      </dsp:txXfrm>
    </dsp:sp>
    <dsp:sp modelId="{4A76D81A-7CB9-4198-97C0-1C3E7918C16E}">
      <dsp:nvSpPr>
        <dsp:cNvPr id="0" name=""/>
        <dsp:cNvSpPr/>
      </dsp:nvSpPr>
      <dsp:spPr>
        <a:xfrm>
          <a:off x="1741370" y="482382"/>
          <a:ext cx="828403" cy="6431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Security Architecture &amp; Design</a:t>
          </a:r>
        </a:p>
      </dsp:txBody>
      <dsp:txXfrm>
        <a:off x="1772767" y="513779"/>
        <a:ext cx="765609" cy="580382"/>
      </dsp:txXfrm>
    </dsp:sp>
    <dsp:sp modelId="{1104F26C-7247-4B75-A16B-F4E20BB73908}">
      <dsp:nvSpPr>
        <dsp:cNvPr id="0" name=""/>
        <dsp:cNvSpPr/>
      </dsp:nvSpPr>
      <dsp:spPr>
        <a:xfrm>
          <a:off x="2611194" y="482382"/>
          <a:ext cx="828403" cy="6431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Secure Coding</a:t>
          </a:r>
        </a:p>
        <a:p>
          <a:pPr marL="0" lvl="0" indent="0" algn="ctr" defTabSz="355600">
            <a:lnSpc>
              <a:spcPct val="90000"/>
            </a:lnSpc>
            <a:spcBef>
              <a:spcPct val="0"/>
            </a:spcBef>
            <a:spcAft>
              <a:spcPct val="35000"/>
            </a:spcAft>
            <a:buNone/>
          </a:pPr>
          <a:r>
            <a:rPr lang="en-US" sz="800" kern="1200" dirty="0"/>
            <a:t>Guidance</a:t>
          </a:r>
        </a:p>
      </dsp:txBody>
      <dsp:txXfrm>
        <a:off x="2642591" y="513779"/>
        <a:ext cx="765609" cy="5803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56F9E-F242-45F6-A1A7-810F835A409C}">
      <dsp:nvSpPr>
        <dsp:cNvPr id="0" name=""/>
        <dsp:cNvSpPr/>
      </dsp:nvSpPr>
      <dsp:spPr>
        <a:xfrm rot="10800000">
          <a:off x="288570" y="0"/>
          <a:ext cx="3169524" cy="164356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F7E369-A413-4855-8839-C37B11295E9B}">
      <dsp:nvSpPr>
        <dsp:cNvPr id="0" name=""/>
        <dsp:cNvSpPr/>
      </dsp:nvSpPr>
      <dsp:spPr>
        <a:xfrm>
          <a:off x="1866" y="493069"/>
          <a:ext cx="897619" cy="6574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Static Application Security Testing</a:t>
          </a:r>
        </a:p>
      </dsp:txBody>
      <dsp:txXfrm>
        <a:off x="33959" y="525162"/>
        <a:ext cx="833433" cy="593240"/>
      </dsp:txXfrm>
    </dsp:sp>
    <dsp:sp modelId="{8D56E9A4-3BD1-1A43-AC4A-9A744160BF02}">
      <dsp:nvSpPr>
        <dsp:cNvPr id="0" name=""/>
        <dsp:cNvSpPr/>
      </dsp:nvSpPr>
      <dsp:spPr>
        <a:xfrm>
          <a:off x="944366" y="493069"/>
          <a:ext cx="897619" cy="6574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Security test cases aligned with requirements</a:t>
          </a:r>
        </a:p>
      </dsp:txBody>
      <dsp:txXfrm>
        <a:off x="976459" y="525162"/>
        <a:ext cx="833433" cy="593240"/>
      </dsp:txXfrm>
    </dsp:sp>
    <dsp:sp modelId="{67C17996-BFEA-334A-860B-68F69C8AC553}">
      <dsp:nvSpPr>
        <dsp:cNvPr id="0" name=""/>
        <dsp:cNvSpPr/>
      </dsp:nvSpPr>
      <dsp:spPr>
        <a:xfrm>
          <a:off x="1886866" y="493069"/>
          <a:ext cx="897619" cy="6574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Dynamic Application Security Testing</a:t>
          </a:r>
        </a:p>
      </dsp:txBody>
      <dsp:txXfrm>
        <a:off x="1918959" y="525162"/>
        <a:ext cx="833433" cy="593240"/>
      </dsp:txXfrm>
    </dsp:sp>
    <dsp:sp modelId="{8807B313-6732-4A20-9C2D-203E376009CB}">
      <dsp:nvSpPr>
        <dsp:cNvPr id="0" name=""/>
        <dsp:cNvSpPr/>
      </dsp:nvSpPr>
      <dsp:spPr>
        <a:xfrm>
          <a:off x="2829366" y="493069"/>
          <a:ext cx="897619" cy="6574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Application Penetration Testing</a:t>
          </a:r>
        </a:p>
      </dsp:txBody>
      <dsp:txXfrm>
        <a:off x="2861459" y="525162"/>
        <a:ext cx="833433" cy="593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638B9-B4E2-4246-A579-788AD68BBD01}">
      <dsp:nvSpPr>
        <dsp:cNvPr id="0" name=""/>
        <dsp:cNvSpPr/>
      </dsp:nvSpPr>
      <dsp:spPr>
        <a:xfrm>
          <a:off x="2083" y="0"/>
          <a:ext cx="1854710" cy="337947"/>
        </a:xfrm>
        <a:prstGeom prst="chevr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Requirements Analysis</a:t>
          </a:r>
        </a:p>
      </dsp:txBody>
      <dsp:txXfrm>
        <a:off x="171057" y="0"/>
        <a:ext cx="1516763" cy="337947"/>
      </dsp:txXfrm>
    </dsp:sp>
    <dsp:sp modelId="{652FF40B-CB83-6D42-B36B-81F63DB5A82B}">
      <dsp:nvSpPr>
        <dsp:cNvPr id="0" name=""/>
        <dsp:cNvSpPr/>
      </dsp:nvSpPr>
      <dsp:spPr>
        <a:xfrm>
          <a:off x="1671322" y="0"/>
          <a:ext cx="1854710" cy="337947"/>
        </a:xfrm>
        <a:prstGeom prst="chevron">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2"/>
              </a:solidFill>
            </a:rPr>
            <a:t>Design</a:t>
          </a:r>
        </a:p>
      </dsp:txBody>
      <dsp:txXfrm>
        <a:off x="1840296" y="0"/>
        <a:ext cx="1516763" cy="337947"/>
      </dsp:txXfrm>
    </dsp:sp>
    <dsp:sp modelId="{774C04B5-6925-2A4C-9792-B0B97652BDBF}">
      <dsp:nvSpPr>
        <dsp:cNvPr id="0" name=""/>
        <dsp:cNvSpPr/>
      </dsp:nvSpPr>
      <dsp:spPr>
        <a:xfrm>
          <a:off x="3340561" y="0"/>
          <a:ext cx="1854710" cy="337947"/>
        </a:xfrm>
        <a:prstGeom prst="chevron">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Coding</a:t>
          </a:r>
        </a:p>
      </dsp:txBody>
      <dsp:txXfrm>
        <a:off x="3509535" y="0"/>
        <a:ext cx="1516763" cy="337947"/>
      </dsp:txXfrm>
    </dsp:sp>
    <dsp:sp modelId="{9678C3AF-600E-F048-A6A2-804737B16503}">
      <dsp:nvSpPr>
        <dsp:cNvPr id="0" name=""/>
        <dsp:cNvSpPr/>
      </dsp:nvSpPr>
      <dsp:spPr>
        <a:xfrm>
          <a:off x="5009801" y="0"/>
          <a:ext cx="1854710" cy="337947"/>
        </a:xfrm>
        <a:prstGeom prst="chevron">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Testing</a:t>
          </a:r>
        </a:p>
      </dsp:txBody>
      <dsp:txXfrm>
        <a:off x="5178775" y="0"/>
        <a:ext cx="1516763" cy="337947"/>
      </dsp:txXfrm>
    </dsp:sp>
    <dsp:sp modelId="{706AF893-32FD-484B-9207-48A954B27471}">
      <dsp:nvSpPr>
        <dsp:cNvPr id="0" name=""/>
        <dsp:cNvSpPr/>
      </dsp:nvSpPr>
      <dsp:spPr>
        <a:xfrm>
          <a:off x="6679040" y="0"/>
          <a:ext cx="1854710" cy="337947"/>
        </a:xfrm>
        <a:prstGeom prst="chevron">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Release</a:t>
          </a:r>
        </a:p>
      </dsp:txBody>
      <dsp:txXfrm>
        <a:off x="6848014" y="0"/>
        <a:ext cx="1516763" cy="33794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9" name="Rectangle 3"/>
          <p:cNvSpPr>
            <a:spLocks noGrp="1" noChangeArrowheads="1"/>
          </p:cNvSpPr>
          <p:nvPr>
            <p:ph type="dt" sz="quarter" idx="1"/>
          </p:nvPr>
        </p:nvSpPr>
        <p:spPr bwMode="auto">
          <a:xfrm>
            <a:off x="3744952" y="151278"/>
            <a:ext cx="3066733" cy="247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986" rIns="0" bIns="46986" numCol="1" anchor="t" anchorCtr="0" compatLnSpc="1">
            <a:prstTxWarp prst="textNoShape">
              <a:avLst/>
            </a:prstTxWarp>
          </a:bodyPr>
          <a:lstStyle>
            <a:lvl1pPr algn="r" eaLnBrk="1" hangingPunct="1">
              <a:defRPr sz="1000">
                <a:latin typeface="Arial" charset="0"/>
                <a:ea typeface="+mn-ea"/>
                <a:cs typeface="+mn-cs"/>
              </a:defRPr>
            </a:lvl1pPr>
          </a:lstStyle>
          <a:p>
            <a:pPr>
              <a:defRPr/>
            </a:pPr>
            <a:endParaRPr lang="en-US" dirty="0"/>
          </a:p>
        </p:txBody>
      </p:sp>
      <p:sp>
        <p:nvSpPr>
          <p:cNvPr id="80900" name="Rectangle 4"/>
          <p:cNvSpPr>
            <a:spLocks noGrp="1" noChangeArrowheads="1"/>
          </p:cNvSpPr>
          <p:nvPr>
            <p:ph type="ftr" sz="quarter" idx="2"/>
          </p:nvPr>
        </p:nvSpPr>
        <p:spPr bwMode="auto">
          <a:xfrm>
            <a:off x="267029" y="8912665"/>
            <a:ext cx="3066733" cy="28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986" rIns="0" bIns="46986" numCol="1" anchor="b" anchorCtr="0" compatLnSpc="1">
            <a:prstTxWarp prst="textNoShape">
              <a:avLst/>
            </a:prstTxWarp>
          </a:bodyPr>
          <a:lstStyle>
            <a:lvl1pPr algn="l" eaLnBrk="1" hangingPunct="1">
              <a:defRPr sz="1000">
                <a:latin typeface="Arial" charset="0"/>
                <a:ea typeface="+mn-ea"/>
                <a:cs typeface="+mn-cs"/>
              </a:defRPr>
            </a:lvl1pPr>
          </a:lstStyle>
          <a:p>
            <a:pPr>
              <a:defRPr/>
            </a:pPr>
            <a:endParaRPr lang="en-US" dirty="0"/>
          </a:p>
        </p:txBody>
      </p:sp>
      <p:sp>
        <p:nvSpPr>
          <p:cNvPr id="80901" name="Rectangle 5"/>
          <p:cNvSpPr>
            <a:spLocks noGrp="1" noChangeArrowheads="1"/>
          </p:cNvSpPr>
          <p:nvPr>
            <p:ph type="sldNum" sz="quarter" idx="3"/>
          </p:nvPr>
        </p:nvSpPr>
        <p:spPr bwMode="auto">
          <a:xfrm>
            <a:off x="3744952" y="8912665"/>
            <a:ext cx="3066733" cy="28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986" rIns="0" bIns="46986" numCol="1" anchor="b" anchorCtr="0" compatLnSpc="1">
            <a:prstTxWarp prst="textNoShape">
              <a:avLst/>
            </a:prstTxWarp>
          </a:bodyPr>
          <a:lstStyle>
            <a:lvl1pPr algn="r" eaLnBrk="1" hangingPunct="1">
              <a:defRPr sz="1000">
                <a:latin typeface="Arial" charset="0"/>
                <a:ea typeface="+mn-ea"/>
                <a:cs typeface="+mn-cs"/>
              </a:defRPr>
            </a:lvl1pPr>
          </a:lstStyle>
          <a:p>
            <a:pPr>
              <a:defRPr/>
            </a:pPr>
            <a:fld id="{EF5086F7-8D61-4005-821D-6721B3FC81DA}" type="slidenum">
              <a:rPr lang="en-US"/>
              <a:pPr>
                <a:defRPr/>
              </a:pPr>
              <a:t>‹#›</a:t>
            </a:fld>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6928" y="146105"/>
            <a:ext cx="1131914" cy="252974"/>
          </a:xfrm>
          <a:prstGeom prst="rect">
            <a:avLst/>
          </a:prstGeom>
        </p:spPr>
      </p:pic>
    </p:spTree>
    <p:extLst>
      <p:ext uri="{BB962C8B-B14F-4D97-AF65-F5344CB8AC3E}">
        <p14:creationId xmlns:p14="http://schemas.microsoft.com/office/powerpoint/2010/main" val="23788033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5" name="Rectangle 3"/>
          <p:cNvSpPr>
            <a:spLocks noGrp="1" noChangeArrowheads="1"/>
          </p:cNvSpPr>
          <p:nvPr>
            <p:ph type="dt" idx="1"/>
          </p:nvPr>
        </p:nvSpPr>
        <p:spPr bwMode="auto">
          <a:xfrm>
            <a:off x="3855369" y="136639"/>
            <a:ext cx="3041642" cy="262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986" rIns="0" bIns="46986" numCol="1" anchor="t" anchorCtr="0" compatLnSpc="1">
            <a:prstTxWarp prst="textNoShape">
              <a:avLst/>
            </a:prstTxWarp>
          </a:bodyPr>
          <a:lstStyle>
            <a:lvl1pPr algn="r" eaLnBrk="1" hangingPunct="1">
              <a:defRPr sz="1000">
                <a:solidFill>
                  <a:schemeClr val="tx1"/>
                </a:solidFill>
                <a:latin typeface="Arial" charset="0"/>
                <a:ea typeface="+mn-ea"/>
                <a:cs typeface="+mn-cs"/>
              </a:defRPr>
            </a:lvl1pPr>
          </a:lstStyle>
          <a:p>
            <a:pPr>
              <a:defRPr/>
            </a:pPr>
            <a:endParaRPr lang="en-US" dirty="0"/>
          </a:p>
        </p:txBody>
      </p:sp>
      <p:sp>
        <p:nvSpPr>
          <p:cNvPr id="16388" name="Rectangle 4"/>
          <p:cNvSpPr>
            <a:spLocks noGrp="1" noRot="1" noChangeAspect="1" noChangeArrowheads="1" noTextEdit="1"/>
          </p:cNvSpPr>
          <p:nvPr>
            <p:ph type="sldImg" idx="2"/>
          </p:nvPr>
        </p:nvSpPr>
        <p:spPr bwMode="auto">
          <a:xfrm>
            <a:off x="1757363" y="490538"/>
            <a:ext cx="3562350" cy="22256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8" name="Rectangle 6"/>
          <p:cNvSpPr>
            <a:spLocks noGrp="1" noChangeArrowheads="1"/>
          </p:cNvSpPr>
          <p:nvPr>
            <p:ph type="ftr" sz="quarter" idx="4"/>
          </p:nvPr>
        </p:nvSpPr>
        <p:spPr bwMode="auto">
          <a:xfrm>
            <a:off x="182824" y="8947802"/>
            <a:ext cx="3538538" cy="250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986" rIns="0" bIns="46986" numCol="1" anchor="b" anchorCtr="0" compatLnSpc="1">
            <a:prstTxWarp prst="textNoShape">
              <a:avLst/>
            </a:prstTxWarp>
          </a:bodyPr>
          <a:lstStyle>
            <a:lvl1pPr algn="l" eaLnBrk="1" hangingPunct="1">
              <a:defRPr sz="1000">
                <a:solidFill>
                  <a:schemeClr val="tx1"/>
                </a:solidFill>
                <a:latin typeface="Arial" charset="0"/>
                <a:ea typeface="+mn-ea"/>
                <a:cs typeface="+mn-cs"/>
              </a:defRPr>
            </a:lvl1pPr>
          </a:lstStyle>
          <a:p>
            <a:pPr>
              <a:defRPr/>
            </a:pPr>
            <a:endParaRPr lang="en-US" dirty="0"/>
          </a:p>
        </p:txBody>
      </p:sp>
      <p:sp>
        <p:nvSpPr>
          <p:cNvPr id="8199" name="Rectangle 7"/>
          <p:cNvSpPr>
            <a:spLocks noGrp="1" noChangeArrowheads="1"/>
          </p:cNvSpPr>
          <p:nvPr>
            <p:ph type="sldNum" sz="quarter" idx="5"/>
          </p:nvPr>
        </p:nvSpPr>
        <p:spPr bwMode="auto">
          <a:xfrm>
            <a:off x="3857006" y="8947802"/>
            <a:ext cx="3040019" cy="250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986" rIns="0" bIns="46986" numCol="1" anchor="b" anchorCtr="0" compatLnSpc="1">
            <a:prstTxWarp prst="textNoShape">
              <a:avLst/>
            </a:prstTxWarp>
          </a:bodyPr>
          <a:lstStyle>
            <a:lvl1pPr algn="r" eaLnBrk="1" hangingPunct="1">
              <a:defRPr sz="1000" smtClean="0">
                <a:solidFill>
                  <a:schemeClr val="tx1"/>
                </a:solidFill>
                <a:latin typeface="Arial" charset="0"/>
                <a:ea typeface="+mn-ea"/>
                <a:cs typeface="+mn-cs"/>
              </a:defRPr>
            </a:lvl1pPr>
          </a:lstStyle>
          <a:p>
            <a:pPr>
              <a:defRPr/>
            </a:pPr>
            <a:fld id="{DD817518-FB06-4843-9B46-F72D174830EE}" type="slidenum">
              <a:rPr lang="en-US" smtClean="0"/>
              <a:pPr>
                <a:defRPr/>
              </a:pPr>
              <a:t>‹#›</a:t>
            </a:fld>
            <a:endParaRPr lang="en-US" dirty="0"/>
          </a:p>
        </p:txBody>
      </p:sp>
      <p:sp>
        <p:nvSpPr>
          <p:cNvPr id="2" name="Notes Placeholder 1"/>
          <p:cNvSpPr>
            <a:spLocks noGrp="1"/>
          </p:cNvSpPr>
          <p:nvPr>
            <p:ph type="body" sz="quarter" idx="3"/>
          </p:nvPr>
        </p:nvSpPr>
        <p:spPr>
          <a:xfrm>
            <a:off x="182825" y="2799116"/>
            <a:ext cx="6711426" cy="6136973"/>
          </a:xfrm>
          <a:prstGeom prst="rect">
            <a:avLst/>
          </a:prstGeom>
        </p:spPr>
        <p:txBody>
          <a:bodyPr vert="horz" lIns="93973" tIns="46986" rIns="93973" bIns="46986"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96" y="124702"/>
            <a:ext cx="1023034" cy="226651"/>
          </a:xfrm>
          <a:prstGeom prst="rect">
            <a:avLst/>
          </a:prstGeom>
        </p:spPr>
      </p:pic>
    </p:spTree>
    <p:extLst>
      <p:ext uri="{BB962C8B-B14F-4D97-AF65-F5344CB8AC3E}">
        <p14:creationId xmlns:p14="http://schemas.microsoft.com/office/powerpoint/2010/main" val="38203915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20000"/>
      </a:spcBef>
      <a:spcAft>
        <a:spcPct val="0"/>
      </a:spcAft>
      <a:defRPr sz="1000" kern="1200">
        <a:solidFill>
          <a:schemeClr val="tx1"/>
        </a:solidFill>
        <a:latin typeface="Arial" charset="0"/>
        <a:ea typeface="+mn-ea"/>
        <a:cs typeface="Arial" charset="0"/>
      </a:defRPr>
    </a:lvl1pPr>
    <a:lvl2pPr marL="138113" indent="-136525" algn="l" rtl="0" eaLnBrk="0" fontAlgn="base" hangingPunct="0">
      <a:spcBef>
        <a:spcPct val="20000"/>
      </a:spcBef>
      <a:spcAft>
        <a:spcPct val="0"/>
      </a:spcAft>
      <a:buChar char="•"/>
      <a:defRPr sz="1000" kern="1200">
        <a:solidFill>
          <a:schemeClr val="tx1"/>
        </a:solidFill>
        <a:latin typeface="Arial" charset="0"/>
        <a:ea typeface="+mn-ea"/>
        <a:cs typeface="Arial" charset="0"/>
      </a:defRPr>
    </a:lvl2pPr>
    <a:lvl3pPr marL="258763" indent="-119063" algn="l" rtl="0" eaLnBrk="0" fontAlgn="base" hangingPunct="0">
      <a:spcBef>
        <a:spcPct val="20000"/>
      </a:spcBef>
      <a:spcAft>
        <a:spcPct val="0"/>
      </a:spcAft>
      <a:buFont typeface="Arial" pitchFamily="34" charset="0"/>
      <a:buChar char="–"/>
      <a:defRPr sz="1000" kern="1200">
        <a:solidFill>
          <a:schemeClr val="tx1"/>
        </a:solidFill>
        <a:latin typeface="Arial" charset="0"/>
        <a:ea typeface="+mn-ea"/>
        <a:cs typeface="Arial" charset="0"/>
      </a:defRPr>
    </a:lvl3pPr>
    <a:lvl4pPr marL="407988" indent="-147638" algn="l" rtl="0" eaLnBrk="0" fontAlgn="base" hangingPunct="0">
      <a:spcBef>
        <a:spcPct val="20000"/>
      </a:spcBef>
      <a:spcAft>
        <a:spcPct val="0"/>
      </a:spcAft>
      <a:buFont typeface="Arial" pitchFamily="34" charset="0"/>
      <a:buChar char="–"/>
      <a:defRPr sz="1000" i="1" kern="1200">
        <a:solidFill>
          <a:schemeClr val="tx1"/>
        </a:solidFill>
        <a:latin typeface="Arial" charset="0"/>
        <a:ea typeface="+mn-ea"/>
        <a:cs typeface="Arial" charset="0"/>
      </a:defRPr>
    </a:lvl4pPr>
    <a:lvl5pPr marL="2057400" indent="-228600" algn="l" rtl="0" eaLnBrk="0" fontAlgn="base" hangingPunct="0">
      <a:spcBef>
        <a:spcPct val="30000"/>
      </a:spcBef>
      <a:spcAft>
        <a:spcPct val="0"/>
      </a:spcAft>
      <a:buChar char="•"/>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2275" y="479425"/>
            <a:ext cx="3473450" cy="2171700"/>
          </a:xfrm>
        </p:spPr>
      </p:sp>
      <p:sp>
        <p:nvSpPr>
          <p:cNvPr id="3" name="Notes Placeholder 2"/>
          <p:cNvSpPr>
            <a:spLocks noGrp="1"/>
          </p:cNvSpPr>
          <p:nvPr>
            <p:ph type="body" idx="1"/>
          </p:nvPr>
        </p:nvSpPr>
        <p:spPr/>
        <p:txBody>
          <a:bodyPr/>
          <a:lstStyle/>
          <a:p>
            <a:r>
              <a:rPr lang="en-US" dirty="0"/>
              <a:t>Capability slide that shows</a:t>
            </a:r>
            <a:r>
              <a:rPr lang="en-US" baseline="0" dirty="0"/>
              <a:t> the major focus areas for the capability</a:t>
            </a:r>
            <a:endParaRPr lang="en-US" dirty="0"/>
          </a:p>
        </p:txBody>
      </p:sp>
      <p:sp>
        <p:nvSpPr>
          <p:cNvPr id="4" name="Slide Number Placeholder 3"/>
          <p:cNvSpPr>
            <a:spLocks noGrp="1"/>
          </p:cNvSpPr>
          <p:nvPr>
            <p:ph type="sldNum" sz="quarter" idx="10"/>
          </p:nvPr>
        </p:nvSpPr>
        <p:spPr/>
        <p:txBody>
          <a:bodyPr/>
          <a:lstStyle/>
          <a:p>
            <a:pPr>
              <a:defRPr/>
            </a:pPr>
            <a:fld id="{DD817518-FB06-4843-9B46-F72D174830EE}" type="slidenum">
              <a:rPr lang="en-US" smtClean="0"/>
              <a:pPr>
                <a:defRPr/>
              </a:pPr>
              <a:t>2</a:t>
            </a:fld>
            <a:endParaRPr lang="en-US" dirty="0"/>
          </a:p>
        </p:txBody>
      </p:sp>
      <p:sp>
        <p:nvSpPr>
          <p:cNvPr id="5" name="Date Placeholder 4"/>
          <p:cNvSpPr>
            <a:spLocks noGrp="1"/>
          </p:cNvSpPr>
          <p:nvPr>
            <p:ph type="dt" idx="11"/>
          </p:nvPr>
        </p:nvSpPr>
        <p:spPr/>
        <p:txBody>
          <a:bodyPr/>
          <a:lstStyle/>
          <a:p>
            <a:pPr>
              <a:defRPr/>
            </a:pPr>
            <a:fld id="{E92FB68C-8FF9-44ED-821A-043A33870924}" type="datetime1">
              <a:rPr lang="en-US" smtClean="0"/>
              <a:t>5/10/18</a:t>
            </a:fld>
            <a:endParaRPr lang="en-US" dirty="0"/>
          </a:p>
        </p:txBody>
      </p:sp>
    </p:spTree>
    <p:extLst>
      <p:ext uri="{BB962C8B-B14F-4D97-AF65-F5344CB8AC3E}">
        <p14:creationId xmlns:p14="http://schemas.microsoft.com/office/powerpoint/2010/main" val="1609078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692275" y="661988"/>
            <a:ext cx="3473450" cy="2171700"/>
          </a:xfrm>
          <a:ln/>
        </p:spPr>
      </p:sp>
      <p:sp>
        <p:nvSpPr>
          <p:cNvPr id="157699" name="Notes Placeholder 2"/>
          <p:cNvSpPr>
            <a:spLocks noGrp="1"/>
          </p:cNvSpPr>
          <p:nvPr>
            <p:ph type="body" idx="1"/>
          </p:nvPr>
        </p:nvSpPr>
        <p:spPr>
          <a:noFill/>
        </p:spPr>
        <p:txBody>
          <a:bodyPr/>
          <a:lstStyle/>
          <a:p>
            <a:endParaRPr lang="en-US" alt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fld id="{5FFF9EC4-96CA-483B-9BBA-9C214E2F23E7}" type="slidenum">
              <a:rPr lang="en-US" altLang="en-US" sz="1000">
                <a:solidFill>
                  <a:srgbClr val="000000"/>
                </a:solidFill>
              </a:rPr>
              <a:pPr eaLnBrk="1" hangingPunct="1"/>
              <a:t>12</a:t>
            </a:fld>
            <a:endParaRPr lang="en-US" altLang="en-US" sz="1000" dirty="0">
              <a:solidFill>
                <a:srgbClr val="000000"/>
              </a:solidFill>
            </a:endParaRPr>
          </a:p>
        </p:txBody>
      </p:sp>
    </p:spTree>
    <p:extLst>
      <p:ext uri="{BB962C8B-B14F-4D97-AF65-F5344CB8AC3E}">
        <p14:creationId xmlns:p14="http://schemas.microsoft.com/office/powerpoint/2010/main" val="632806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692275" y="661988"/>
            <a:ext cx="3473450" cy="2171700"/>
          </a:xfrm>
          <a:ln/>
        </p:spPr>
      </p:sp>
      <p:sp>
        <p:nvSpPr>
          <p:cNvPr id="157699" name="Notes Placeholder 2"/>
          <p:cNvSpPr>
            <a:spLocks noGrp="1"/>
          </p:cNvSpPr>
          <p:nvPr>
            <p:ph type="body" idx="1"/>
          </p:nvPr>
        </p:nvSpPr>
        <p:spPr>
          <a:noFill/>
        </p:spPr>
        <p:txBody>
          <a:bodyPr/>
          <a:lstStyle/>
          <a:p>
            <a:endParaRPr lang="en-US" alt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fld id="{5FFF9EC4-96CA-483B-9BBA-9C214E2F23E7}" type="slidenum">
              <a:rPr lang="en-US" altLang="en-US" sz="1000">
                <a:solidFill>
                  <a:srgbClr val="000000"/>
                </a:solidFill>
              </a:rPr>
              <a:pPr eaLnBrk="1" hangingPunct="1"/>
              <a:t>13</a:t>
            </a:fld>
            <a:endParaRPr lang="en-US" altLang="en-US" sz="1000" dirty="0">
              <a:solidFill>
                <a:srgbClr val="000000"/>
              </a:solidFill>
            </a:endParaRPr>
          </a:p>
        </p:txBody>
      </p:sp>
    </p:spTree>
    <p:extLst>
      <p:ext uri="{BB962C8B-B14F-4D97-AF65-F5344CB8AC3E}">
        <p14:creationId xmlns:p14="http://schemas.microsoft.com/office/powerpoint/2010/main" val="316488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5/10/18</a:t>
            </a:fld>
            <a:endParaRPr lang="en-US" dirty="0"/>
          </a:p>
        </p:txBody>
      </p:sp>
      <p:sp>
        <p:nvSpPr>
          <p:cNvPr id="5" name="Slide Number Placeholder 4"/>
          <p:cNvSpPr>
            <a:spLocks noGrp="1"/>
          </p:cNvSpPr>
          <p:nvPr>
            <p:ph type="sldNum" sz="quarter" idx="11"/>
          </p:nvPr>
        </p:nvSpPr>
        <p:spPr/>
        <p:txBody>
          <a:bodyPr/>
          <a:lstStyle/>
          <a:p>
            <a:pPr lvl="1">
              <a:defRPr/>
            </a:pPr>
            <a:r>
              <a:rPr lang="en-US" dirty="0"/>
              <a:t>	</a:t>
            </a:r>
            <a:fld id="{DD817518-FB06-4843-9B46-F72D174830EE}" type="slidenum">
              <a:rPr lang="en-US" smtClean="0"/>
              <a:pPr lvl="1">
                <a:defRPr/>
              </a:pPr>
              <a:t>15</a:t>
            </a:fld>
            <a:r>
              <a:rPr lang="en-US" dirty="0"/>
              <a:t>	IBM SECURITY</a:t>
            </a:r>
          </a:p>
        </p:txBody>
      </p:sp>
      <p:sp>
        <p:nvSpPr>
          <p:cNvPr id="6" name="Header Placeholder 5"/>
          <p:cNvSpPr>
            <a:spLocks noGrp="1"/>
          </p:cNvSpPr>
          <p:nvPr>
            <p:ph type="hdr" sz="quarter" idx="12"/>
          </p:nvPr>
        </p:nvSpPr>
        <p:spPr>
          <a:xfrm>
            <a:off x="223837" y="165100"/>
            <a:ext cx="5257799" cy="199425"/>
          </a:xfrm>
          <a:prstGeom prst="rect">
            <a:avLst/>
          </a:prstGeom>
        </p:spPr>
        <p:txBody>
          <a:bodyPr/>
          <a:lstStyle/>
          <a:p>
            <a:endParaRPr lang="en-US" dirty="0"/>
          </a:p>
        </p:txBody>
      </p:sp>
    </p:spTree>
    <p:extLst>
      <p:ext uri="{BB962C8B-B14F-4D97-AF65-F5344CB8AC3E}">
        <p14:creationId xmlns:p14="http://schemas.microsoft.com/office/powerpoint/2010/main" val="1909895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692275" y="661988"/>
            <a:ext cx="3473450" cy="2171700"/>
          </a:xfrm>
          <a:ln/>
        </p:spPr>
      </p:sp>
      <p:sp>
        <p:nvSpPr>
          <p:cNvPr id="157699" name="Notes Placeholder 2"/>
          <p:cNvSpPr>
            <a:spLocks noGrp="1"/>
          </p:cNvSpPr>
          <p:nvPr>
            <p:ph type="body" idx="1"/>
          </p:nvPr>
        </p:nvSpPr>
        <p:spPr>
          <a:noFill/>
        </p:spPr>
        <p:txBody>
          <a:bodyPr/>
          <a:lstStyle/>
          <a:p>
            <a:endParaRPr lang="en-US" alt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fld id="{5FFF9EC4-96CA-483B-9BBA-9C214E2F23E7}" type="slidenum">
              <a:rPr lang="en-US" altLang="en-US" sz="1000">
                <a:solidFill>
                  <a:srgbClr val="000000"/>
                </a:solidFill>
              </a:rPr>
              <a:pPr eaLnBrk="1" hangingPunct="1"/>
              <a:t>16</a:t>
            </a:fld>
            <a:endParaRPr lang="en-US" altLang="en-US" sz="1000" dirty="0">
              <a:solidFill>
                <a:srgbClr val="000000"/>
              </a:solidFill>
            </a:endParaRPr>
          </a:p>
        </p:txBody>
      </p:sp>
    </p:spTree>
    <p:extLst>
      <p:ext uri="{BB962C8B-B14F-4D97-AF65-F5344CB8AC3E}">
        <p14:creationId xmlns:p14="http://schemas.microsoft.com/office/powerpoint/2010/main" val="1622210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692275" y="661988"/>
            <a:ext cx="3473450" cy="2171700"/>
          </a:xfrm>
          <a:ln/>
        </p:spPr>
      </p:sp>
      <p:sp>
        <p:nvSpPr>
          <p:cNvPr id="157699" name="Notes Placeholder 2"/>
          <p:cNvSpPr>
            <a:spLocks noGrp="1"/>
          </p:cNvSpPr>
          <p:nvPr>
            <p:ph type="body" idx="1"/>
          </p:nvPr>
        </p:nvSpPr>
        <p:spPr>
          <a:noFill/>
        </p:spPr>
        <p:txBody>
          <a:bodyPr/>
          <a:lstStyle/>
          <a:p>
            <a:endParaRPr lang="en-US" alt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fld id="{5FFF9EC4-96CA-483B-9BBA-9C214E2F23E7}" type="slidenum">
              <a:rPr lang="en-US" altLang="en-US" sz="1000">
                <a:solidFill>
                  <a:srgbClr val="000000"/>
                </a:solidFill>
              </a:rPr>
              <a:pPr eaLnBrk="1" hangingPunct="1"/>
              <a:t>17</a:t>
            </a:fld>
            <a:endParaRPr lang="en-US" altLang="en-US" sz="1000" dirty="0">
              <a:solidFill>
                <a:srgbClr val="000000"/>
              </a:solidFill>
            </a:endParaRPr>
          </a:p>
        </p:txBody>
      </p:sp>
    </p:spTree>
    <p:extLst>
      <p:ext uri="{BB962C8B-B14F-4D97-AF65-F5344CB8AC3E}">
        <p14:creationId xmlns:p14="http://schemas.microsoft.com/office/powerpoint/2010/main" val="1439496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692275" y="661988"/>
            <a:ext cx="3473450" cy="2171700"/>
          </a:xfrm>
          <a:ln/>
        </p:spPr>
      </p:sp>
      <p:sp>
        <p:nvSpPr>
          <p:cNvPr id="157699" name="Notes Placeholder 2"/>
          <p:cNvSpPr>
            <a:spLocks noGrp="1"/>
          </p:cNvSpPr>
          <p:nvPr>
            <p:ph type="body" idx="1"/>
          </p:nvPr>
        </p:nvSpPr>
        <p:spPr>
          <a:noFill/>
        </p:spPr>
        <p:txBody>
          <a:bodyPr/>
          <a:lstStyle/>
          <a:p>
            <a:endParaRPr lang="en-US" alt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fld id="{5FFF9EC4-96CA-483B-9BBA-9C214E2F23E7}" type="slidenum">
              <a:rPr lang="en-US" altLang="en-US" sz="1000">
                <a:solidFill>
                  <a:srgbClr val="000000"/>
                </a:solidFill>
              </a:rPr>
              <a:pPr eaLnBrk="1" hangingPunct="1"/>
              <a:t>18</a:t>
            </a:fld>
            <a:endParaRPr lang="en-US" altLang="en-US" sz="1000" dirty="0">
              <a:solidFill>
                <a:srgbClr val="000000"/>
              </a:solidFill>
            </a:endParaRPr>
          </a:p>
        </p:txBody>
      </p:sp>
    </p:spTree>
    <p:extLst>
      <p:ext uri="{BB962C8B-B14F-4D97-AF65-F5344CB8AC3E}">
        <p14:creationId xmlns:p14="http://schemas.microsoft.com/office/powerpoint/2010/main" val="815215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692275" y="661988"/>
            <a:ext cx="3473450" cy="2171700"/>
          </a:xfrm>
          <a:ln/>
        </p:spPr>
      </p:sp>
      <p:sp>
        <p:nvSpPr>
          <p:cNvPr id="157699" name="Notes Placeholder 2"/>
          <p:cNvSpPr>
            <a:spLocks noGrp="1"/>
          </p:cNvSpPr>
          <p:nvPr>
            <p:ph type="body" idx="1"/>
          </p:nvPr>
        </p:nvSpPr>
        <p:spPr>
          <a:noFill/>
        </p:spPr>
        <p:txBody>
          <a:bodyPr/>
          <a:lstStyle/>
          <a:p>
            <a:endParaRPr lang="en-US" alt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fld id="{5FFF9EC4-96CA-483B-9BBA-9C214E2F23E7}" type="slidenum">
              <a:rPr lang="en-US" altLang="en-US" sz="1000">
                <a:solidFill>
                  <a:srgbClr val="000000"/>
                </a:solidFill>
              </a:rPr>
              <a:pPr eaLnBrk="1" hangingPunct="1"/>
              <a:t>19</a:t>
            </a:fld>
            <a:endParaRPr lang="en-US" altLang="en-US" sz="1000" dirty="0">
              <a:solidFill>
                <a:srgbClr val="000000"/>
              </a:solidFill>
            </a:endParaRPr>
          </a:p>
        </p:txBody>
      </p:sp>
    </p:spTree>
    <p:extLst>
      <p:ext uri="{BB962C8B-B14F-4D97-AF65-F5344CB8AC3E}">
        <p14:creationId xmlns:p14="http://schemas.microsoft.com/office/powerpoint/2010/main" val="680360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692275" y="661988"/>
            <a:ext cx="3473450" cy="2171700"/>
          </a:xfrm>
          <a:ln/>
        </p:spPr>
      </p:sp>
      <p:sp>
        <p:nvSpPr>
          <p:cNvPr id="157699" name="Notes Placeholder 2"/>
          <p:cNvSpPr>
            <a:spLocks noGrp="1"/>
          </p:cNvSpPr>
          <p:nvPr>
            <p:ph type="body" idx="1"/>
          </p:nvPr>
        </p:nvSpPr>
        <p:spPr>
          <a:noFill/>
        </p:spPr>
        <p:txBody>
          <a:bodyPr/>
          <a:lstStyle/>
          <a:p>
            <a:endParaRPr lang="en-US" alt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fld id="{5FFF9EC4-96CA-483B-9BBA-9C214E2F23E7}" type="slidenum">
              <a:rPr lang="en-US" altLang="en-US" sz="1000">
                <a:solidFill>
                  <a:srgbClr val="000000"/>
                </a:solidFill>
              </a:rPr>
              <a:pPr eaLnBrk="1" hangingPunct="1"/>
              <a:t>20</a:t>
            </a:fld>
            <a:endParaRPr lang="en-US" altLang="en-US" sz="1000" dirty="0">
              <a:solidFill>
                <a:srgbClr val="000000"/>
              </a:solidFill>
            </a:endParaRPr>
          </a:p>
        </p:txBody>
      </p:sp>
    </p:spTree>
    <p:extLst>
      <p:ext uri="{BB962C8B-B14F-4D97-AF65-F5344CB8AC3E}">
        <p14:creationId xmlns:p14="http://schemas.microsoft.com/office/powerpoint/2010/main" val="1479265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692275" y="661988"/>
            <a:ext cx="3473450" cy="2171700"/>
          </a:xfrm>
          <a:ln/>
        </p:spPr>
      </p:sp>
      <p:sp>
        <p:nvSpPr>
          <p:cNvPr id="157699" name="Notes Placeholder 2"/>
          <p:cNvSpPr>
            <a:spLocks noGrp="1"/>
          </p:cNvSpPr>
          <p:nvPr>
            <p:ph type="body" idx="1"/>
          </p:nvPr>
        </p:nvSpPr>
        <p:spPr>
          <a:noFill/>
        </p:spPr>
        <p:txBody>
          <a:bodyPr/>
          <a:lstStyle/>
          <a:p>
            <a:endParaRPr lang="en-US" alt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fld id="{5FFF9EC4-96CA-483B-9BBA-9C214E2F23E7}" type="slidenum">
              <a:rPr lang="en-US" altLang="en-US" sz="1000">
                <a:solidFill>
                  <a:srgbClr val="000000"/>
                </a:solidFill>
              </a:rPr>
              <a:pPr eaLnBrk="1" hangingPunct="1"/>
              <a:t>21</a:t>
            </a:fld>
            <a:endParaRPr lang="en-US" altLang="en-US" sz="1000" dirty="0">
              <a:solidFill>
                <a:srgbClr val="000000"/>
              </a:solidFill>
            </a:endParaRPr>
          </a:p>
        </p:txBody>
      </p:sp>
    </p:spTree>
    <p:extLst>
      <p:ext uri="{BB962C8B-B14F-4D97-AF65-F5344CB8AC3E}">
        <p14:creationId xmlns:p14="http://schemas.microsoft.com/office/powerpoint/2010/main" val="1377580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692275" y="661988"/>
            <a:ext cx="3473450" cy="2171700"/>
          </a:xfrm>
          <a:ln/>
        </p:spPr>
      </p:sp>
      <p:sp>
        <p:nvSpPr>
          <p:cNvPr id="157699" name="Notes Placeholder 2"/>
          <p:cNvSpPr>
            <a:spLocks noGrp="1"/>
          </p:cNvSpPr>
          <p:nvPr>
            <p:ph type="body" idx="1"/>
          </p:nvPr>
        </p:nvSpPr>
        <p:spPr>
          <a:noFill/>
        </p:spPr>
        <p:txBody>
          <a:bodyPr/>
          <a:lstStyle/>
          <a:p>
            <a:endParaRPr lang="en-US" alt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fld id="{5FFF9EC4-96CA-483B-9BBA-9C214E2F23E7}" type="slidenum">
              <a:rPr lang="en-US" altLang="en-US" sz="1000">
                <a:solidFill>
                  <a:srgbClr val="000000"/>
                </a:solidFill>
              </a:rPr>
              <a:pPr eaLnBrk="1" hangingPunct="1"/>
              <a:t>22</a:t>
            </a:fld>
            <a:endParaRPr lang="en-US" altLang="en-US" sz="1000" dirty="0">
              <a:solidFill>
                <a:srgbClr val="000000"/>
              </a:solidFill>
            </a:endParaRPr>
          </a:p>
        </p:txBody>
      </p:sp>
    </p:spTree>
    <p:extLst>
      <p:ext uri="{BB962C8B-B14F-4D97-AF65-F5344CB8AC3E}">
        <p14:creationId xmlns:p14="http://schemas.microsoft.com/office/powerpoint/2010/main" val="87029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2275" y="479425"/>
            <a:ext cx="3473450" cy="2171700"/>
          </a:xfrm>
        </p:spPr>
      </p:sp>
      <p:sp>
        <p:nvSpPr>
          <p:cNvPr id="3" name="Notes Placeholder 2"/>
          <p:cNvSpPr>
            <a:spLocks noGrp="1"/>
          </p:cNvSpPr>
          <p:nvPr>
            <p:ph type="body" idx="1"/>
          </p:nvPr>
        </p:nvSpPr>
        <p:spPr/>
        <p:txBody>
          <a:bodyPr/>
          <a:lstStyle/>
          <a:p>
            <a:r>
              <a:rPr lang="en-US" dirty="0"/>
              <a:t>Capability slide that shows</a:t>
            </a:r>
            <a:r>
              <a:rPr lang="en-US" baseline="0" dirty="0"/>
              <a:t> the major focus areas for the capability</a:t>
            </a:r>
            <a:endParaRPr lang="en-US" dirty="0"/>
          </a:p>
        </p:txBody>
      </p:sp>
      <p:sp>
        <p:nvSpPr>
          <p:cNvPr id="4" name="Slide Number Placeholder 3"/>
          <p:cNvSpPr>
            <a:spLocks noGrp="1"/>
          </p:cNvSpPr>
          <p:nvPr>
            <p:ph type="sldNum" sz="quarter" idx="10"/>
          </p:nvPr>
        </p:nvSpPr>
        <p:spPr/>
        <p:txBody>
          <a:bodyPr/>
          <a:lstStyle/>
          <a:p>
            <a:pPr>
              <a:defRPr/>
            </a:pPr>
            <a:fld id="{DD817518-FB06-4843-9B46-F72D174830EE}" type="slidenum">
              <a:rPr lang="en-US" smtClean="0"/>
              <a:pPr>
                <a:defRPr/>
              </a:pPr>
              <a:t>3</a:t>
            </a:fld>
            <a:endParaRPr lang="en-US" dirty="0"/>
          </a:p>
        </p:txBody>
      </p:sp>
      <p:sp>
        <p:nvSpPr>
          <p:cNvPr id="5" name="Date Placeholder 4"/>
          <p:cNvSpPr>
            <a:spLocks noGrp="1"/>
          </p:cNvSpPr>
          <p:nvPr>
            <p:ph type="dt" idx="11"/>
          </p:nvPr>
        </p:nvSpPr>
        <p:spPr/>
        <p:txBody>
          <a:bodyPr/>
          <a:lstStyle/>
          <a:p>
            <a:pPr>
              <a:defRPr/>
            </a:pPr>
            <a:fld id="{E92FB68C-8FF9-44ED-821A-043A33870924}" type="datetime1">
              <a:rPr lang="en-US" smtClean="0"/>
              <a:t>5/10/18</a:t>
            </a:fld>
            <a:endParaRPr lang="en-US" dirty="0"/>
          </a:p>
        </p:txBody>
      </p:sp>
    </p:spTree>
    <p:extLst>
      <p:ext uri="{BB962C8B-B14F-4D97-AF65-F5344CB8AC3E}">
        <p14:creationId xmlns:p14="http://schemas.microsoft.com/office/powerpoint/2010/main" val="220572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692275" y="661988"/>
            <a:ext cx="3473450" cy="2171700"/>
          </a:xfrm>
          <a:ln/>
        </p:spPr>
      </p:sp>
      <p:sp>
        <p:nvSpPr>
          <p:cNvPr id="157699" name="Notes Placeholder 2"/>
          <p:cNvSpPr>
            <a:spLocks noGrp="1"/>
          </p:cNvSpPr>
          <p:nvPr>
            <p:ph type="body" idx="1"/>
          </p:nvPr>
        </p:nvSpPr>
        <p:spPr>
          <a:noFill/>
        </p:spPr>
        <p:txBody>
          <a:bodyPr/>
          <a:lstStyle/>
          <a:p>
            <a:endParaRPr lang="en-US" alt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fld id="{5FFF9EC4-96CA-483B-9BBA-9C214E2F23E7}" type="slidenum">
              <a:rPr lang="en-US" altLang="en-US" sz="1000">
                <a:solidFill>
                  <a:srgbClr val="000000"/>
                </a:solidFill>
              </a:rPr>
              <a:pPr eaLnBrk="1" hangingPunct="1"/>
              <a:t>23</a:t>
            </a:fld>
            <a:endParaRPr lang="en-US" altLang="en-US" sz="1000" dirty="0">
              <a:solidFill>
                <a:srgbClr val="000000"/>
              </a:solidFill>
            </a:endParaRPr>
          </a:p>
        </p:txBody>
      </p:sp>
    </p:spTree>
    <p:extLst>
      <p:ext uri="{BB962C8B-B14F-4D97-AF65-F5344CB8AC3E}">
        <p14:creationId xmlns:p14="http://schemas.microsoft.com/office/powerpoint/2010/main" val="1417478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692275" y="661988"/>
            <a:ext cx="3473450" cy="2171700"/>
          </a:xfrm>
          <a:ln/>
        </p:spPr>
      </p:sp>
      <p:sp>
        <p:nvSpPr>
          <p:cNvPr id="157699" name="Notes Placeholder 2"/>
          <p:cNvSpPr>
            <a:spLocks noGrp="1"/>
          </p:cNvSpPr>
          <p:nvPr>
            <p:ph type="body" idx="1"/>
          </p:nvPr>
        </p:nvSpPr>
        <p:spPr>
          <a:noFill/>
        </p:spPr>
        <p:txBody>
          <a:bodyPr/>
          <a:lstStyle/>
          <a:p>
            <a:endParaRPr lang="en-US" alt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fld id="{5FFF9EC4-96CA-483B-9BBA-9C214E2F23E7}" type="slidenum">
              <a:rPr lang="en-US" altLang="en-US" sz="1000">
                <a:solidFill>
                  <a:srgbClr val="000000"/>
                </a:solidFill>
              </a:rPr>
              <a:pPr eaLnBrk="1" hangingPunct="1"/>
              <a:t>24</a:t>
            </a:fld>
            <a:endParaRPr lang="en-US" altLang="en-US" sz="1000" dirty="0">
              <a:solidFill>
                <a:srgbClr val="000000"/>
              </a:solidFill>
            </a:endParaRPr>
          </a:p>
        </p:txBody>
      </p:sp>
    </p:spTree>
    <p:extLst>
      <p:ext uri="{BB962C8B-B14F-4D97-AF65-F5344CB8AC3E}">
        <p14:creationId xmlns:p14="http://schemas.microsoft.com/office/powerpoint/2010/main" val="4950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692275" y="661988"/>
            <a:ext cx="3473450" cy="2171700"/>
          </a:xfrm>
          <a:ln/>
        </p:spPr>
      </p:sp>
      <p:sp>
        <p:nvSpPr>
          <p:cNvPr id="157699" name="Notes Placeholder 2"/>
          <p:cNvSpPr>
            <a:spLocks noGrp="1"/>
          </p:cNvSpPr>
          <p:nvPr>
            <p:ph type="body" idx="1"/>
          </p:nvPr>
        </p:nvSpPr>
        <p:spPr>
          <a:noFill/>
        </p:spPr>
        <p:txBody>
          <a:bodyPr/>
          <a:lstStyle/>
          <a:p>
            <a:endParaRPr lang="en-US" alt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fld id="{5FFF9EC4-96CA-483B-9BBA-9C214E2F23E7}" type="slidenum">
              <a:rPr lang="en-US" altLang="en-US" sz="1000">
                <a:solidFill>
                  <a:srgbClr val="000000"/>
                </a:solidFill>
              </a:rPr>
              <a:pPr eaLnBrk="1" hangingPunct="1"/>
              <a:t>25</a:t>
            </a:fld>
            <a:endParaRPr lang="en-US" altLang="en-US" sz="1000" dirty="0">
              <a:solidFill>
                <a:srgbClr val="000000"/>
              </a:solidFill>
            </a:endParaRPr>
          </a:p>
        </p:txBody>
      </p:sp>
    </p:spTree>
    <p:extLst>
      <p:ext uri="{BB962C8B-B14F-4D97-AF65-F5344CB8AC3E}">
        <p14:creationId xmlns:p14="http://schemas.microsoft.com/office/powerpoint/2010/main" val="1908108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Date Placeholder 3"/>
          <p:cNvSpPr>
            <a:spLocks noGrp="1"/>
          </p:cNvSpPr>
          <p:nvPr>
            <p:ph type="dt" idx="10"/>
          </p:nvPr>
        </p:nvSpPr>
        <p:spPr/>
        <p:txBody>
          <a:bodyPr/>
          <a:lstStyle/>
          <a:p>
            <a:pPr>
              <a:defRPr/>
            </a:pPr>
            <a:fld id="{9DDA173A-4B37-473D-BA49-760DD514A3F3}" type="datetime1">
              <a:rPr lang="en-US" smtClean="0"/>
              <a:t>5/10/18</a:t>
            </a:fld>
            <a:endParaRPr lang="en-US" dirty="0"/>
          </a:p>
        </p:txBody>
      </p:sp>
      <p:sp>
        <p:nvSpPr>
          <p:cNvPr id="5" name="Slide Number Placeholder 4"/>
          <p:cNvSpPr>
            <a:spLocks noGrp="1"/>
          </p:cNvSpPr>
          <p:nvPr>
            <p:ph type="sldNum" sz="quarter" idx="11"/>
          </p:nvPr>
        </p:nvSpPr>
        <p:spPr/>
        <p:txBody>
          <a:bodyPr/>
          <a:lstStyle/>
          <a:p>
            <a:pPr lvl="1">
              <a:defRPr/>
            </a:pPr>
            <a:r>
              <a:rPr lang="en-US" dirty="0"/>
              <a:t>	</a:t>
            </a:r>
            <a:fld id="{DD817518-FB06-4843-9B46-F72D174830EE}" type="slidenum">
              <a:rPr lang="en-US" smtClean="0"/>
              <a:pPr lvl="1">
                <a:defRPr/>
              </a:pPr>
              <a:t>26</a:t>
            </a:fld>
            <a:r>
              <a:rPr lang="en-US" dirty="0"/>
              <a:t>	IBM SECURITY</a:t>
            </a:r>
          </a:p>
        </p:txBody>
      </p:sp>
      <p:sp>
        <p:nvSpPr>
          <p:cNvPr id="6" name="Header Placeholder 5"/>
          <p:cNvSpPr>
            <a:spLocks noGrp="1"/>
          </p:cNvSpPr>
          <p:nvPr>
            <p:ph type="hdr" sz="quarter" idx="12"/>
          </p:nvPr>
        </p:nvSpPr>
        <p:spPr>
          <a:xfrm>
            <a:off x="223837" y="165100"/>
            <a:ext cx="5257799" cy="199425"/>
          </a:xfrm>
          <a:prstGeom prst="rect">
            <a:avLst/>
          </a:prstGeom>
        </p:spPr>
        <p:txBody>
          <a:bodyPr/>
          <a:lstStyle/>
          <a:p>
            <a:endParaRPr lang="en-US" dirty="0"/>
          </a:p>
        </p:txBody>
      </p:sp>
    </p:spTree>
    <p:extLst>
      <p:ext uri="{BB962C8B-B14F-4D97-AF65-F5344CB8AC3E}">
        <p14:creationId xmlns:p14="http://schemas.microsoft.com/office/powerpoint/2010/main" val="1417098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692275" y="661988"/>
            <a:ext cx="3473450" cy="2171700"/>
          </a:xfrm>
          <a:ln/>
        </p:spPr>
      </p:sp>
      <p:sp>
        <p:nvSpPr>
          <p:cNvPr id="157699" name="Notes Placeholder 2"/>
          <p:cNvSpPr>
            <a:spLocks noGrp="1"/>
          </p:cNvSpPr>
          <p:nvPr>
            <p:ph type="body" idx="1"/>
          </p:nvPr>
        </p:nvSpPr>
        <p:spPr>
          <a:noFill/>
        </p:spPr>
        <p:txBody>
          <a:bodyPr/>
          <a:lstStyle/>
          <a:p>
            <a:endParaRPr lang="en-US" alt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fld id="{5FFF9EC4-96CA-483B-9BBA-9C214E2F23E7}" type="slidenum">
              <a:rPr lang="en-US" altLang="en-US" sz="1000">
                <a:solidFill>
                  <a:srgbClr val="000000"/>
                </a:solidFill>
              </a:rPr>
              <a:pPr eaLnBrk="1" hangingPunct="1"/>
              <a:t>27</a:t>
            </a:fld>
            <a:endParaRPr lang="en-US" altLang="en-US" sz="1000" dirty="0">
              <a:solidFill>
                <a:srgbClr val="000000"/>
              </a:solidFill>
            </a:endParaRPr>
          </a:p>
        </p:txBody>
      </p:sp>
    </p:spTree>
    <p:extLst>
      <p:ext uri="{BB962C8B-B14F-4D97-AF65-F5344CB8AC3E}">
        <p14:creationId xmlns:p14="http://schemas.microsoft.com/office/powerpoint/2010/main" val="158162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692275" y="661988"/>
            <a:ext cx="3473450" cy="2171700"/>
          </a:xfrm>
          <a:ln/>
        </p:spPr>
      </p:sp>
      <p:sp>
        <p:nvSpPr>
          <p:cNvPr id="157699" name="Notes Placeholder 2"/>
          <p:cNvSpPr>
            <a:spLocks noGrp="1"/>
          </p:cNvSpPr>
          <p:nvPr>
            <p:ph type="body" idx="1"/>
          </p:nvPr>
        </p:nvSpPr>
        <p:spPr>
          <a:noFill/>
        </p:spPr>
        <p:txBody>
          <a:bodyPr/>
          <a:lstStyle/>
          <a:p>
            <a:endParaRPr lang="en-US" alt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fld id="{5FFF9EC4-96CA-483B-9BBA-9C214E2F23E7}" type="slidenum">
              <a:rPr lang="en-US" altLang="en-US" sz="1000">
                <a:solidFill>
                  <a:srgbClr val="000000"/>
                </a:solidFill>
              </a:rPr>
              <a:pPr eaLnBrk="1" hangingPunct="1"/>
              <a:t>28</a:t>
            </a:fld>
            <a:endParaRPr lang="en-US" altLang="en-US" sz="1000" dirty="0">
              <a:solidFill>
                <a:srgbClr val="000000"/>
              </a:solidFill>
            </a:endParaRPr>
          </a:p>
        </p:txBody>
      </p:sp>
    </p:spTree>
    <p:extLst>
      <p:ext uri="{BB962C8B-B14F-4D97-AF65-F5344CB8AC3E}">
        <p14:creationId xmlns:p14="http://schemas.microsoft.com/office/powerpoint/2010/main" val="170339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2275" y="479425"/>
            <a:ext cx="3473450" cy="2171700"/>
          </a:xfrm>
        </p:spPr>
      </p:sp>
      <p:sp>
        <p:nvSpPr>
          <p:cNvPr id="3" name="Notes Placeholder 2"/>
          <p:cNvSpPr>
            <a:spLocks noGrp="1"/>
          </p:cNvSpPr>
          <p:nvPr>
            <p:ph type="body" idx="1"/>
          </p:nvPr>
        </p:nvSpPr>
        <p:spPr/>
        <p:txBody>
          <a:bodyPr/>
          <a:lstStyle/>
          <a:p>
            <a:r>
              <a:rPr lang="en-US" dirty="0"/>
              <a:t>Capability slide that shows</a:t>
            </a:r>
            <a:r>
              <a:rPr lang="en-US" baseline="0" dirty="0"/>
              <a:t> the major focus areas for the capability</a:t>
            </a:r>
            <a:endParaRPr lang="en-US" dirty="0"/>
          </a:p>
        </p:txBody>
      </p:sp>
      <p:sp>
        <p:nvSpPr>
          <p:cNvPr id="4" name="Slide Number Placeholder 3"/>
          <p:cNvSpPr>
            <a:spLocks noGrp="1"/>
          </p:cNvSpPr>
          <p:nvPr>
            <p:ph type="sldNum" sz="quarter" idx="10"/>
          </p:nvPr>
        </p:nvSpPr>
        <p:spPr/>
        <p:txBody>
          <a:bodyPr/>
          <a:lstStyle/>
          <a:p>
            <a:pPr>
              <a:defRPr/>
            </a:pPr>
            <a:fld id="{DD817518-FB06-4843-9B46-F72D174830EE}" type="slidenum">
              <a:rPr lang="en-US" smtClean="0"/>
              <a:pPr>
                <a:defRPr/>
              </a:pPr>
              <a:t>4</a:t>
            </a:fld>
            <a:endParaRPr lang="en-US" dirty="0"/>
          </a:p>
        </p:txBody>
      </p:sp>
      <p:sp>
        <p:nvSpPr>
          <p:cNvPr id="5" name="Date Placeholder 4"/>
          <p:cNvSpPr>
            <a:spLocks noGrp="1"/>
          </p:cNvSpPr>
          <p:nvPr>
            <p:ph type="dt" idx="11"/>
          </p:nvPr>
        </p:nvSpPr>
        <p:spPr/>
        <p:txBody>
          <a:bodyPr/>
          <a:lstStyle/>
          <a:p>
            <a:pPr>
              <a:defRPr/>
            </a:pPr>
            <a:fld id="{E92FB68C-8FF9-44ED-821A-043A33870924}" type="datetime1">
              <a:rPr lang="en-US" smtClean="0"/>
              <a:t>5/10/18</a:t>
            </a:fld>
            <a:endParaRPr lang="en-US" dirty="0"/>
          </a:p>
        </p:txBody>
      </p:sp>
    </p:spTree>
    <p:extLst>
      <p:ext uri="{BB962C8B-B14F-4D97-AF65-F5344CB8AC3E}">
        <p14:creationId xmlns:p14="http://schemas.microsoft.com/office/powerpoint/2010/main" val="918714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2275" y="479425"/>
            <a:ext cx="3473450" cy="2171700"/>
          </a:xfrm>
        </p:spPr>
      </p:sp>
      <p:sp>
        <p:nvSpPr>
          <p:cNvPr id="3" name="Notes Placeholder 2"/>
          <p:cNvSpPr>
            <a:spLocks noGrp="1"/>
          </p:cNvSpPr>
          <p:nvPr>
            <p:ph type="body" idx="1"/>
          </p:nvPr>
        </p:nvSpPr>
        <p:spPr/>
        <p:txBody>
          <a:bodyPr/>
          <a:lstStyle/>
          <a:p>
            <a:r>
              <a:rPr lang="en-US" dirty="0"/>
              <a:t>Capability slide that shows</a:t>
            </a:r>
            <a:r>
              <a:rPr lang="en-US" baseline="0" dirty="0"/>
              <a:t> the major focus areas for the capability</a:t>
            </a:r>
            <a:endParaRPr lang="en-US" dirty="0"/>
          </a:p>
        </p:txBody>
      </p:sp>
      <p:sp>
        <p:nvSpPr>
          <p:cNvPr id="4" name="Slide Number Placeholder 3"/>
          <p:cNvSpPr>
            <a:spLocks noGrp="1"/>
          </p:cNvSpPr>
          <p:nvPr>
            <p:ph type="sldNum" sz="quarter" idx="10"/>
          </p:nvPr>
        </p:nvSpPr>
        <p:spPr/>
        <p:txBody>
          <a:bodyPr/>
          <a:lstStyle/>
          <a:p>
            <a:pPr>
              <a:defRPr/>
            </a:pPr>
            <a:fld id="{DD817518-FB06-4843-9B46-F72D174830EE}" type="slidenum">
              <a:rPr lang="en-US" smtClean="0"/>
              <a:pPr>
                <a:defRPr/>
              </a:pPr>
              <a:t>5</a:t>
            </a:fld>
            <a:endParaRPr lang="en-US" dirty="0"/>
          </a:p>
        </p:txBody>
      </p:sp>
      <p:sp>
        <p:nvSpPr>
          <p:cNvPr id="5" name="Date Placeholder 4"/>
          <p:cNvSpPr>
            <a:spLocks noGrp="1"/>
          </p:cNvSpPr>
          <p:nvPr>
            <p:ph type="dt" idx="11"/>
          </p:nvPr>
        </p:nvSpPr>
        <p:spPr/>
        <p:txBody>
          <a:bodyPr/>
          <a:lstStyle/>
          <a:p>
            <a:pPr>
              <a:defRPr/>
            </a:pPr>
            <a:fld id="{E92FB68C-8FF9-44ED-821A-043A33870924}" type="datetime1">
              <a:rPr lang="en-US" smtClean="0"/>
              <a:t>5/10/18</a:t>
            </a:fld>
            <a:endParaRPr lang="en-US" dirty="0"/>
          </a:p>
        </p:txBody>
      </p:sp>
    </p:spTree>
    <p:extLst>
      <p:ext uri="{BB962C8B-B14F-4D97-AF65-F5344CB8AC3E}">
        <p14:creationId xmlns:p14="http://schemas.microsoft.com/office/powerpoint/2010/main" val="691986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2275" y="479425"/>
            <a:ext cx="3473450" cy="2171700"/>
          </a:xfrm>
        </p:spPr>
      </p:sp>
      <p:sp>
        <p:nvSpPr>
          <p:cNvPr id="3" name="Notes Placeholder 2"/>
          <p:cNvSpPr>
            <a:spLocks noGrp="1"/>
          </p:cNvSpPr>
          <p:nvPr>
            <p:ph type="body" idx="1"/>
          </p:nvPr>
        </p:nvSpPr>
        <p:spPr/>
        <p:txBody>
          <a:bodyPr/>
          <a:lstStyle/>
          <a:p>
            <a:r>
              <a:rPr lang="en-US" dirty="0"/>
              <a:t>Capability slide that shows</a:t>
            </a:r>
            <a:r>
              <a:rPr lang="en-US" baseline="0" dirty="0"/>
              <a:t> the major focus areas for the capability</a:t>
            </a:r>
            <a:endParaRPr lang="en-US" dirty="0"/>
          </a:p>
        </p:txBody>
      </p:sp>
      <p:sp>
        <p:nvSpPr>
          <p:cNvPr id="4" name="Slide Number Placeholder 3"/>
          <p:cNvSpPr>
            <a:spLocks noGrp="1"/>
          </p:cNvSpPr>
          <p:nvPr>
            <p:ph type="sldNum" sz="quarter" idx="10"/>
          </p:nvPr>
        </p:nvSpPr>
        <p:spPr/>
        <p:txBody>
          <a:bodyPr/>
          <a:lstStyle/>
          <a:p>
            <a:pPr>
              <a:defRPr/>
            </a:pPr>
            <a:fld id="{DD817518-FB06-4843-9B46-F72D174830EE}" type="slidenum">
              <a:rPr lang="en-US" smtClean="0"/>
              <a:pPr>
                <a:defRPr/>
              </a:pPr>
              <a:t>6</a:t>
            </a:fld>
            <a:endParaRPr lang="en-US" dirty="0"/>
          </a:p>
        </p:txBody>
      </p:sp>
      <p:sp>
        <p:nvSpPr>
          <p:cNvPr id="5" name="Date Placeholder 4"/>
          <p:cNvSpPr>
            <a:spLocks noGrp="1"/>
          </p:cNvSpPr>
          <p:nvPr>
            <p:ph type="dt" idx="11"/>
          </p:nvPr>
        </p:nvSpPr>
        <p:spPr/>
        <p:txBody>
          <a:bodyPr/>
          <a:lstStyle/>
          <a:p>
            <a:pPr>
              <a:defRPr/>
            </a:pPr>
            <a:fld id="{E92FB68C-8FF9-44ED-821A-043A33870924}" type="datetime1">
              <a:rPr lang="en-US" smtClean="0"/>
              <a:t>5/10/18</a:t>
            </a:fld>
            <a:endParaRPr lang="en-US" dirty="0"/>
          </a:p>
        </p:txBody>
      </p:sp>
    </p:spTree>
    <p:extLst>
      <p:ext uri="{BB962C8B-B14F-4D97-AF65-F5344CB8AC3E}">
        <p14:creationId xmlns:p14="http://schemas.microsoft.com/office/powerpoint/2010/main" val="238191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692275" y="661988"/>
            <a:ext cx="3473450" cy="2171700"/>
          </a:xfrm>
          <a:ln/>
        </p:spPr>
      </p:sp>
      <p:sp>
        <p:nvSpPr>
          <p:cNvPr id="157699" name="Notes Placeholder 2"/>
          <p:cNvSpPr>
            <a:spLocks noGrp="1"/>
          </p:cNvSpPr>
          <p:nvPr>
            <p:ph type="body" idx="1"/>
          </p:nvPr>
        </p:nvSpPr>
        <p:spPr>
          <a:noFill/>
        </p:spPr>
        <p:txBody>
          <a:bodyPr/>
          <a:lstStyle/>
          <a:p>
            <a:endParaRPr lang="en-US" alt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fld id="{5FFF9EC4-96CA-483B-9BBA-9C214E2F23E7}" type="slidenum">
              <a:rPr lang="en-US" altLang="en-US" sz="1000">
                <a:solidFill>
                  <a:srgbClr val="000000"/>
                </a:solidFill>
              </a:rPr>
              <a:pPr eaLnBrk="1" hangingPunct="1"/>
              <a:t>7</a:t>
            </a:fld>
            <a:endParaRPr lang="en-US" altLang="en-US" sz="1000" dirty="0">
              <a:solidFill>
                <a:srgbClr val="000000"/>
              </a:solidFill>
            </a:endParaRPr>
          </a:p>
        </p:txBody>
      </p:sp>
    </p:spTree>
    <p:extLst>
      <p:ext uri="{BB962C8B-B14F-4D97-AF65-F5344CB8AC3E}">
        <p14:creationId xmlns:p14="http://schemas.microsoft.com/office/powerpoint/2010/main" val="676631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692275" y="661988"/>
            <a:ext cx="3473450" cy="2171700"/>
          </a:xfrm>
          <a:ln/>
        </p:spPr>
      </p:sp>
      <p:sp>
        <p:nvSpPr>
          <p:cNvPr id="157699" name="Notes Placeholder 2"/>
          <p:cNvSpPr>
            <a:spLocks noGrp="1"/>
          </p:cNvSpPr>
          <p:nvPr>
            <p:ph type="body" idx="1"/>
          </p:nvPr>
        </p:nvSpPr>
        <p:spPr>
          <a:noFill/>
        </p:spPr>
        <p:txBody>
          <a:bodyPr/>
          <a:lstStyle/>
          <a:p>
            <a:endParaRPr lang="en-US" alt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fld id="{5FFF9EC4-96CA-483B-9BBA-9C214E2F23E7}" type="slidenum">
              <a:rPr lang="en-US" altLang="en-US" sz="1000">
                <a:solidFill>
                  <a:srgbClr val="000000"/>
                </a:solidFill>
              </a:rPr>
              <a:pPr eaLnBrk="1" hangingPunct="1"/>
              <a:t>8</a:t>
            </a:fld>
            <a:endParaRPr lang="en-US" altLang="en-US" sz="1000" dirty="0">
              <a:solidFill>
                <a:srgbClr val="000000"/>
              </a:solidFill>
            </a:endParaRPr>
          </a:p>
        </p:txBody>
      </p:sp>
    </p:spTree>
    <p:extLst>
      <p:ext uri="{BB962C8B-B14F-4D97-AF65-F5344CB8AC3E}">
        <p14:creationId xmlns:p14="http://schemas.microsoft.com/office/powerpoint/2010/main" val="1499539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692275" y="661988"/>
            <a:ext cx="3473450" cy="2171700"/>
          </a:xfrm>
          <a:ln/>
        </p:spPr>
      </p:sp>
      <p:sp>
        <p:nvSpPr>
          <p:cNvPr id="157699" name="Notes Placeholder 2"/>
          <p:cNvSpPr>
            <a:spLocks noGrp="1"/>
          </p:cNvSpPr>
          <p:nvPr>
            <p:ph type="body" idx="1"/>
          </p:nvPr>
        </p:nvSpPr>
        <p:spPr>
          <a:noFill/>
        </p:spPr>
        <p:txBody>
          <a:bodyPr/>
          <a:lstStyle/>
          <a:p>
            <a:endParaRPr lang="en-US" alt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fld id="{5FFF9EC4-96CA-483B-9BBA-9C214E2F23E7}" type="slidenum">
              <a:rPr lang="en-US" altLang="en-US" sz="1000">
                <a:solidFill>
                  <a:srgbClr val="000000"/>
                </a:solidFill>
              </a:rPr>
              <a:pPr eaLnBrk="1" hangingPunct="1"/>
              <a:t>9</a:t>
            </a:fld>
            <a:endParaRPr lang="en-US" altLang="en-US" sz="1000" dirty="0">
              <a:solidFill>
                <a:srgbClr val="000000"/>
              </a:solidFill>
            </a:endParaRPr>
          </a:p>
        </p:txBody>
      </p:sp>
    </p:spTree>
    <p:extLst>
      <p:ext uri="{BB962C8B-B14F-4D97-AF65-F5344CB8AC3E}">
        <p14:creationId xmlns:p14="http://schemas.microsoft.com/office/powerpoint/2010/main" val="1200095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692275" y="661988"/>
            <a:ext cx="3473450" cy="2171700"/>
          </a:xfrm>
          <a:ln/>
        </p:spPr>
      </p:sp>
      <p:sp>
        <p:nvSpPr>
          <p:cNvPr id="157699" name="Notes Placeholder 2"/>
          <p:cNvSpPr>
            <a:spLocks noGrp="1"/>
          </p:cNvSpPr>
          <p:nvPr>
            <p:ph type="body" idx="1"/>
          </p:nvPr>
        </p:nvSpPr>
        <p:spPr>
          <a:noFill/>
        </p:spPr>
        <p:txBody>
          <a:bodyPr/>
          <a:lstStyle/>
          <a:p>
            <a:endParaRPr lang="en-US" alt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sz="12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2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2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2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eaLnBrk="1" hangingPunct="1"/>
            <a:fld id="{5FFF9EC4-96CA-483B-9BBA-9C214E2F23E7}" type="slidenum">
              <a:rPr lang="en-US" altLang="en-US" sz="1000">
                <a:solidFill>
                  <a:srgbClr val="000000"/>
                </a:solidFill>
              </a:rPr>
              <a:pPr eaLnBrk="1" hangingPunct="1"/>
              <a:t>10</a:t>
            </a:fld>
            <a:endParaRPr lang="en-US" altLang="en-US" sz="1000" dirty="0">
              <a:solidFill>
                <a:srgbClr val="000000"/>
              </a:solidFill>
            </a:endParaRPr>
          </a:p>
        </p:txBody>
      </p:sp>
    </p:spTree>
    <p:extLst>
      <p:ext uri="{BB962C8B-B14F-4D97-AF65-F5344CB8AC3E}">
        <p14:creationId xmlns:p14="http://schemas.microsoft.com/office/powerpoint/2010/main" val="689484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rgbClr val="1D364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63757" t="44138" b="14099"/>
          <a:stretch/>
        </p:blipFill>
        <p:spPr>
          <a:xfrm>
            <a:off x="5829299" y="2578165"/>
            <a:ext cx="3312263" cy="2386777"/>
          </a:xfrm>
          <a:prstGeom prst="rect">
            <a:avLst/>
          </a:prstGeom>
        </p:spPr>
      </p:pic>
      <p:sp>
        <p:nvSpPr>
          <p:cNvPr id="2" name="Title 1"/>
          <p:cNvSpPr>
            <a:spLocks noGrp="1"/>
          </p:cNvSpPr>
          <p:nvPr>
            <p:ph type="ctrTitle"/>
          </p:nvPr>
        </p:nvSpPr>
        <p:spPr>
          <a:xfrm>
            <a:off x="433464" y="1316432"/>
            <a:ext cx="8251082" cy="1252654"/>
          </a:xfrm>
        </p:spPr>
        <p:txBody>
          <a:bodyPr lIns="0" tIns="0" rIns="0" bIns="0" anchor="b" anchorCtr="0">
            <a:noAutofit/>
          </a:bodyPr>
          <a:lstStyle>
            <a:lvl1pPr algn="l">
              <a:lnSpc>
                <a:spcPct val="90000"/>
              </a:lnSpc>
              <a:defRPr sz="4400" b="1"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458730" y="2744144"/>
            <a:ext cx="8226482" cy="315170"/>
          </a:xfrm>
          <a:prstGeom prst="rect">
            <a:avLst/>
          </a:prstGeom>
        </p:spPr>
        <p:txBody>
          <a:bodyPr lIns="0" tIns="0" rIns="0" bIns="0" anchor="t" anchorCtr="0">
            <a:normAutofit/>
          </a:bodyPr>
          <a:lstStyle>
            <a:lvl1pPr marL="0" indent="0" algn="l">
              <a:lnSpc>
                <a:spcPct val="100000"/>
              </a:lnSpc>
              <a:spcBef>
                <a:spcPts val="0"/>
              </a:spcBef>
              <a:buNone/>
              <a:defRPr sz="1500" b="0" cap="all" baseline="0">
                <a:solidFill>
                  <a:schemeClr val="bg1"/>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25" name="Text Placeholder 12" title="Click to edit presenter's name, title, and date"/>
          <p:cNvSpPr>
            <a:spLocks noGrp="1"/>
          </p:cNvSpPr>
          <p:nvPr>
            <p:ph type="body" sz="quarter" idx="13" hasCustomPrompt="1"/>
          </p:nvPr>
        </p:nvSpPr>
        <p:spPr>
          <a:xfrm>
            <a:off x="454570" y="3868167"/>
            <a:ext cx="7104996" cy="261412"/>
          </a:xfrm>
          <a:prstGeom prst="rect">
            <a:avLst/>
          </a:prstGeom>
        </p:spPr>
        <p:txBody>
          <a:bodyPr lIns="0" tIns="0" rIns="0" bIns="0" anchor="b" anchorCtr="0">
            <a:noAutofit/>
          </a:bodyPr>
          <a:lstStyle>
            <a:lvl1pPr marL="0" indent="0">
              <a:lnSpc>
                <a:spcPct val="100000"/>
              </a:lnSpc>
              <a:spcBef>
                <a:spcPts val="0"/>
              </a:spcBef>
              <a:buFontTx/>
              <a:buNone/>
              <a:defRPr sz="1500" b="1" baseline="0">
                <a:solidFill>
                  <a:schemeClr val="bg1"/>
                </a:solidFill>
                <a:latin typeface="Arial" panose="020B0604020202020204" pitchFamily="34" charset="0"/>
                <a:cs typeface="Arial" panose="020B0604020202020204" pitchFamily="34" charset="0"/>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454570" y="5093301"/>
            <a:ext cx="2983036" cy="182880"/>
          </a:xfrm>
          <a:prstGeom prst="rect">
            <a:avLst/>
          </a:prstGeom>
        </p:spPr>
        <p:txBody>
          <a:bodyPr wrap="none" lIns="0" tIns="0" rIns="0" bIns="0" anchor="b" anchorCtr="0">
            <a:noAutofit/>
          </a:bodyPr>
          <a:lstStyle>
            <a:lvl1pPr marL="0" indent="0" algn="l">
              <a:lnSpc>
                <a:spcPct val="100000"/>
              </a:lnSpc>
              <a:buFontTx/>
              <a:buNone/>
              <a:defRPr sz="1000" i="0">
                <a:solidFill>
                  <a:schemeClr val="bg1"/>
                </a:solidFill>
              </a:defRPr>
            </a:lvl1pPr>
            <a:lvl2pPr marL="176212" indent="0" algn="r">
              <a:buFontTx/>
              <a:buNone/>
              <a:defRPr sz="1400" i="1"/>
            </a:lvl2pPr>
            <a:lvl3pPr marL="384175" indent="0" algn="r">
              <a:buFontTx/>
              <a:buNone/>
              <a:defRPr sz="1400" i="1"/>
            </a:lvl3pPr>
            <a:lvl4pPr marL="522288" indent="0" algn="r">
              <a:buFontTx/>
              <a:buNone/>
              <a:defRPr sz="1400" i="1"/>
            </a:lvl4pPr>
            <a:lvl5pPr marL="696913" indent="0" algn="r">
              <a:buFontTx/>
              <a:buNone/>
              <a:defRPr sz="140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454570" y="4144789"/>
            <a:ext cx="7104996" cy="223312"/>
          </a:xfrm>
          <a:prstGeom prst="rect">
            <a:avLst/>
          </a:prstGeom>
        </p:spPr>
        <p:txBody>
          <a:bodyPr lIns="0" tIns="0" rIns="0" bIns="0" anchor="t" anchorCtr="0">
            <a:normAutofit/>
          </a:bodyPr>
          <a:lstStyle>
            <a:lvl1pPr marL="0" marR="0" indent="0" algn="l" defTabSz="685800" rtl="0" eaLnBrk="1" fontAlgn="auto" latinLnBrk="0" hangingPunct="1">
              <a:lnSpc>
                <a:spcPct val="100000"/>
              </a:lnSpc>
              <a:spcBef>
                <a:spcPts val="0"/>
              </a:spcBef>
              <a:spcAft>
                <a:spcPts val="0"/>
              </a:spcAft>
              <a:buClr>
                <a:schemeClr val="tx2"/>
              </a:buClr>
              <a:buSzTx/>
              <a:buFontTx/>
              <a:buNone/>
              <a:tabLst/>
              <a:defRPr sz="1100" b="0" baseline="0">
                <a:solidFill>
                  <a:schemeClr val="bg1"/>
                </a:solidFill>
                <a:latin typeface="Arial" panose="020B0604020202020204" pitchFamily="34" charset="0"/>
                <a:cs typeface="Arial" panose="020B0604020202020204" pitchFamily="34" charset="0"/>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edit presenter’s title and division</a:t>
            </a:r>
          </a:p>
        </p:txBody>
      </p:sp>
      <p:sp>
        <p:nvSpPr>
          <p:cNvPr id="5" name="Footer Placeholder 4"/>
          <p:cNvSpPr>
            <a:spLocks noGrp="1"/>
          </p:cNvSpPr>
          <p:nvPr>
            <p:ph type="ftr" sz="quarter" idx="11"/>
          </p:nvPr>
        </p:nvSpPr>
        <p:spPr>
          <a:xfrm>
            <a:off x="6194234" y="5093301"/>
            <a:ext cx="1137747" cy="182880"/>
          </a:xfrm>
          <a:prstGeom prst="rect">
            <a:avLst/>
          </a:prstGeom>
          <a:noFill/>
        </p:spPr>
        <p:txBody>
          <a:bodyPr vert="horz" wrap="none" lIns="0" tIns="0" rIns="0" bIns="0" rtlCol="0" anchor="b" anchorCtr="0">
            <a:noAutofit/>
          </a:bodyPr>
          <a:lstStyle>
            <a:lvl1pPr algn="r">
              <a:lnSpc>
                <a:spcPct val="100000"/>
              </a:lnSpc>
              <a:defRPr lang="en-US" smtClean="0">
                <a:solidFill>
                  <a:schemeClr val="bg1"/>
                </a:solidFill>
              </a:defRPr>
            </a:lvl1pPr>
          </a:lstStyle>
          <a:p>
            <a:pPr defTabSz="685800">
              <a:spcBef>
                <a:spcPts val="600"/>
              </a:spcBef>
              <a:buClr>
                <a:schemeClr val="tx2"/>
              </a:buClr>
            </a:pPr>
            <a:endParaRPr lang="en-US" dirty="0"/>
          </a:p>
        </p:txBody>
      </p:sp>
      <p:pic>
        <p:nvPicPr>
          <p:cNvPr id="10" name="Picture 9"/>
          <p:cNvPicPr>
            <a:picLocks noChangeAspect="1"/>
          </p:cNvPicPr>
          <p:nvPr/>
        </p:nvPicPr>
        <p:blipFill rotWithShape="1">
          <a:blip r:embed="rId3"/>
          <a:srcRect l="14569" t="26753" r="14569" b="26753"/>
          <a:stretch/>
        </p:blipFill>
        <p:spPr>
          <a:xfrm>
            <a:off x="457200" y="425997"/>
            <a:ext cx="1268337" cy="371860"/>
          </a:xfrm>
          <a:prstGeom prst="rect">
            <a:avLst/>
          </a:prstGeom>
        </p:spPr>
      </p:pic>
      <p:cxnSp>
        <p:nvCxnSpPr>
          <p:cNvPr id="17" name="Straight Connector 16"/>
          <p:cNvCxnSpPr/>
          <p:nvPr userDrawn="1"/>
        </p:nvCxnSpPr>
        <p:spPr>
          <a:xfrm>
            <a:off x="454570" y="3709266"/>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4"/>
          <a:srcRect l="-14222" t="-34103" r="-8052" b="-9221"/>
          <a:stretch/>
        </p:blipFill>
        <p:spPr>
          <a:xfrm>
            <a:off x="7898525" y="4887310"/>
            <a:ext cx="904080" cy="398082"/>
          </a:xfrm>
          <a:prstGeom prst="rect">
            <a:avLst/>
          </a:prstGeom>
          <a:noFill/>
        </p:spPr>
      </p:pic>
    </p:spTree>
    <p:extLst>
      <p:ext uri="{BB962C8B-B14F-4D97-AF65-F5344CB8AC3E}">
        <p14:creationId xmlns:p14="http://schemas.microsoft.com/office/powerpoint/2010/main" val="599424436"/>
      </p:ext>
    </p:extLst>
  </p:cSld>
  <p:clrMapOvr>
    <a:masterClrMapping/>
  </p:clrMapOvr>
  <p:extLst mod="1">
    <p:ext uri="{DCECCB84-F9BA-43D5-87BE-67443E8EF086}">
      <p15:sldGuideLst xmlns:p15="http://schemas.microsoft.com/office/powerpoint/2012/main">
        <p15:guide id="1" orient="horz" pos="3432">
          <p15:clr>
            <a:srgbClr val="FBAE40"/>
          </p15:clr>
        </p15:guide>
        <p15:guide id="2" pos="2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able, 2-column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5"/>
          </p:nvPr>
        </p:nvSpPr>
        <p:spPr>
          <a:xfrm>
            <a:off x="457200" y="914400"/>
            <a:ext cx="8228653" cy="2171700"/>
          </a:xfrm>
          <a:prstGeom prst="rect">
            <a:avLst/>
          </a:prstGeom>
        </p:spPr>
        <p:txBody>
          <a:bodyPr/>
          <a:lstStyle>
            <a:lvl1pPr marL="0" indent="0" algn="ctr">
              <a:buFontTx/>
              <a:buNone/>
              <a:defRPr/>
            </a:lvl1pPr>
          </a:lstStyle>
          <a:p>
            <a:r>
              <a:rPr lang="en-US" dirty="0"/>
              <a:t>Click icon to add table</a:t>
            </a:r>
          </a:p>
        </p:txBody>
      </p:sp>
      <p:sp>
        <p:nvSpPr>
          <p:cNvPr id="9" name="Text Placeholder 8"/>
          <p:cNvSpPr>
            <a:spLocks noGrp="1"/>
          </p:cNvSpPr>
          <p:nvPr>
            <p:ph type="body" sz="quarter" idx="16"/>
          </p:nvPr>
        </p:nvSpPr>
        <p:spPr>
          <a:xfrm>
            <a:off x="4800600" y="3365851"/>
            <a:ext cx="3885253" cy="1663350"/>
          </a:xfrm>
          <a:prstGeom prst="rect">
            <a:avLst/>
          </a:prstGeom>
        </p:spPr>
        <p:txBody>
          <a:bodyPr>
            <a:normAutofit/>
          </a:bodyPr>
          <a:lstStyle>
            <a:lvl1pPr>
              <a:defRPr sz="14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7"/>
          </p:nvPr>
        </p:nvSpPr>
        <p:spPr>
          <a:xfrm>
            <a:off x="454269" y="3365500"/>
            <a:ext cx="3889132" cy="1663685"/>
          </a:xfrm>
          <a:prstGeom prst="rect">
            <a:avLst/>
          </a:prstGeom>
        </p:spPr>
        <p:txBody>
          <a:bodyPr>
            <a:normAutofit/>
          </a:bodyPr>
          <a:lstStyle>
            <a:lvl1pPr>
              <a:defRPr sz="1400"/>
            </a:lvl1pPr>
            <a:lvl2pPr>
              <a:defRPr sz="12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8"/>
          </p:nvPr>
        </p:nvSpPr>
        <p:spPr/>
        <p:txBody>
          <a:bodyPr/>
          <a:lstStyle/>
          <a:p>
            <a:pPr defTabSz="685800">
              <a:lnSpc>
                <a:spcPct val="90000"/>
              </a:lnSpc>
              <a:spcBef>
                <a:spcPts val="600"/>
              </a:spcBef>
              <a:buClr>
                <a:schemeClr val="tx2"/>
              </a:buClr>
            </a:pPr>
            <a:endParaRPr lang="en-US" dirty="0"/>
          </a:p>
        </p:txBody>
      </p:sp>
    </p:spTree>
    <p:extLst>
      <p:ext uri="{BB962C8B-B14F-4D97-AF65-F5344CB8AC3E}">
        <p14:creationId xmlns:p14="http://schemas.microsoft.com/office/powerpoint/2010/main" val="2218257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able Placeholder 6"/>
          <p:cNvSpPr>
            <a:spLocks noGrp="1"/>
          </p:cNvSpPr>
          <p:nvPr>
            <p:ph type="tbl" sz="quarter" idx="14"/>
          </p:nvPr>
        </p:nvSpPr>
        <p:spPr>
          <a:xfrm>
            <a:off x="454268" y="914400"/>
            <a:ext cx="8231585" cy="4114800"/>
          </a:xfrm>
          <a:prstGeom prst="rect">
            <a:avLst/>
          </a:prstGeom>
        </p:spPr>
        <p:txBody>
          <a:bodyPr/>
          <a:lstStyle>
            <a:lvl1pPr marL="0" indent="0" algn="ctr">
              <a:buFontTx/>
              <a:buNone/>
              <a:defRPr/>
            </a:lvl1pPr>
          </a:lstStyle>
          <a:p>
            <a:r>
              <a:rPr lang="en-US" dirty="0"/>
              <a:t>Click icon to add table</a:t>
            </a:r>
          </a:p>
        </p:txBody>
      </p:sp>
      <p:sp>
        <p:nvSpPr>
          <p:cNvPr id="4" name="Footer Placeholder 3"/>
          <p:cNvSpPr>
            <a:spLocks noGrp="1"/>
          </p:cNvSpPr>
          <p:nvPr>
            <p:ph type="ftr" sz="quarter" idx="15"/>
          </p:nvPr>
        </p:nvSpPr>
        <p:spPr/>
        <p:txBody>
          <a:bodyPr/>
          <a:lstStyle/>
          <a:p>
            <a:pPr defTabSz="685800">
              <a:lnSpc>
                <a:spcPct val="90000"/>
              </a:lnSpc>
              <a:spcBef>
                <a:spcPts val="600"/>
              </a:spcBef>
              <a:buClr>
                <a:schemeClr val="tx2"/>
              </a:buClr>
            </a:pPr>
            <a:endParaRPr lang="en-US" dirty="0"/>
          </a:p>
        </p:txBody>
      </p:sp>
    </p:spTree>
    <p:extLst>
      <p:ext uri="{BB962C8B-B14F-4D97-AF65-F5344CB8AC3E}">
        <p14:creationId xmlns:p14="http://schemas.microsoft.com/office/powerpoint/2010/main" val="4010007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Data-driven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hart Placeholder 4"/>
          <p:cNvSpPr>
            <a:spLocks noGrp="1"/>
          </p:cNvSpPr>
          <p:nvPr>
            <p:ph type="chart" sz="quarter" idx="14"/>
          </p:nvPr>
        </p:nvSpPr>
        <p:spPr>
          <a:xfrm>
            <a:off x="457200" y="914400"/>
            <a:ext cx="8228653" cy="4114800"/>
          </a:xfrm>
          <a:prstGeom prst="rect">
            <a:avLst/>
          </a:prstGeom>
        </p:spPr>
        <p:txBody>
          <a:bodyPr/>
          <a:lstStyle>
            <a:lvl1pPr marL="0" indent="0" algn="ctr">
              <a:buFontTx/>
              <a:buNone/>
              <a:defRPr cap="none" baseline="0">
                <a:solidFill>
                  <a:schemeClr val="tx1"/>
                </a:solidFill>
              </a:defRPr>
            </a:lvl1pPr>
          </a:lstStyle>
          <a:p>
            <a:r>
              <a:rPr lang="en-US" dirty="0"/>
              <a:t>Click icon to add chart</a:t>
            </a:r>
          </a:p>
        </p:txBody>
      </p:sp>
      <p:sp>
        <p:nvSpPr>
          <p:cNvPr id="4" name="Footer Placeholder 3"/>
          <p:cNvSpPr>
            <a:spLocks noGrp="1"/>
          </p:cNvSpPr>
          <p:nvPr>
            <p:ph type="ftr" sz="quarter" idx="15"/>
          </p:nvPr>
        </p:nvSpPr>
        <p:spPr/>
        <p:txBody>
          <a:bodyPr/>
          <a:lstStyle/>
          <a:p>
            <a:pPr defTabSz="685800">
              <a:lnSpc>
                <a:spcPct val="90000"/>
              </a:lnSpc>
              <a:spcBef>
                <a:spcPts val="600"/>
              </a:spcBef>
              <a:buClr>
                <a:schemeClr val="tx2"/>
              </a:buClr>
            </a:pPr>
            <a:endParaRPr lang="en-US" dirty="0"/>
          </a:p>
        </p:txBody>
      </p:sp>
    </p:spTree>
    <p:extLst>
      <p:ext uri="{BB962C8B-B14F-4D97-AF65-F5344CB8AC3E}">
        <p14:creationId xmlns:p14="http://schemas.microsoft.com/office/powerpoint/2010/main" val="22583900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743532" y="3969964"/>
            <a:ext cx="5943277" cy="259136"/>
          </a:xfrm>
          <a:prstGeom prst="rect">
            <a:avLst/>
          </a:prstGeom>
        </p:spPr>
        <p:txBody>
          <a:bodyPr tIns="0" bIns="0"/>
          <a:lstStyle>
            <a:lvl1pPr marL="0" indent="0">
              <a:spcBef>
                <a:spcPts val="0"/>
              </a:spcBef>
              <a:buFontTx/>
              <a:buNone/>
              <a:defRPr cap="none" baseline="0">
                <a:solidFill>
                  <a:srgbClr val="1D3649"/>
                </a:solidFill>
              </a:defRPr>
            </a:lvl1pPr>
            <a:lvl2pPr marL="176212" indent="0">
              <a:buFontTx/>
              <a:buNone/>
              <a:defRPr/>
            </a:lvl2pPr>
            <a:lvl3pPr marL="384175" indent="0">
              <a:buFontTx/>
              <a:buNone/>
              <a:defRPr/>
            </a:lvl3pPr>
            <a:lvl4pPr marL="522288" indent="0">
              <a:buFontTx/>
              <a:buNone/>
              <a:defRPr/>
            </a:lvl4pPr>
            <a:lvl5pPr marL="696913" indent="0">
              <a:buFontTx/>
              <a:buNone/>
              <a:defRPr/>
            </a:lvl5pPr>
          </a:lstStyle>
          <a:p>
            <a:pPr lvl="0"/>
            <a:r>
              <a:rPr lang="en-US" dirty="0"/>
              <a:t>Click to edit author’s title</a:t>
            </a:r>
          </a:p>
        </p:txBody>
      </p:sp>
      <p:pic>
        <p:nvPicPr>
          <p:cNvPr id="4" name="Picture 3"/>
          <p:cNvPicPr>
            <a:picLocks noChangeAspect="1"/>
          </p:cNvPicPr>
          <p:nvPr userDrawn="1"/>
        </p:nvPicPr>
        <p:blipFill rotWithShape="1">
          <a:blip r:embed="rId2"/>
          <a:srcRect l="9787" t="10247" r="9787" b="10247"/>
          <a:stretch/>
        </p:blipFill>
        <p:spPr>
          <a:xfrm>
            <a:off x="145832" y="1287780"/>
            <a:ext cx="2744607" cy="2095138"/>
          </a:xfrm>
          <a:prstGeom prst="rect">
            <a:avLst/>
          </a:prstGeom>
        </p:spPr>
      </p:pic>
      <p:sp>
        <p:nvSpPr>
          <p:cNvPr id="12" name="Title 11"/>
          <p:cNvSpPr>
            <a:spLocks noGrp="1"/>
          </p:cNvSpPr>
          <p:nvPr userDrawn="1">
            <p:ph type="title" hasCustomPrompt="1"/>
          </p:nvPr>
        </p:nvSpPr>
        <p:spPr>
          <a:xfrm>
            <a:off x="2743200" y="1375735"/>
            <a:ext cx="5943600" cy="1917383"/>
          </a:xfrm>
        </p:spPr>
        <p:txBody>
          <a:bodyPr anchor="b" anchorCtr="0">
            <a:noAutofit/>
          </a:bodyPr>
          <a:lstStyle>
            <a:lvl1pPr>
              <a:lnSpc>
                <a:spcPct val="100000"/>
              </a:lnSpc>
              <a:defRPr sz="3200">
                <a:solidFill>
                  <a:srgbClr val="1D3649"/>
                </a:solidFill>
              </a:defRPr>
            </a:lvl1pPr>
          </a:lstStyle>
          <a:p>
            <a:r>
              <a:rPr lang="en-US" dirty="0"/>
              <a:t>Click to edit quote</a:t>
            </a:r>
          </a:p>
        </p:txBody>
      </p:sp>
      <p:sp>
        <p:nvSpPr>
          <p:cNvPr id="5" name="Text Placeholder 4"/>
          <p:cNvSpPr>
            <a:spLocks noGrp="1"/>
          </p:cNvSpPr>
          <p:nvPr>
            <p:ph type="body" sz="quarter" idx="11" hasCustomPrompt="1"/>
          </p:nvPr>
        </p:nvSpPr>
        <p:spPr>
          <a:xfrm>
            <a:off x="2743532" y="3771899"/>
            <a:ext cx="5943277" cy="198065"/>
          </a:xfrm>
          <a:prstGeom prst="rect">
            <a:avLst/>
          </a:prstGeom>
        </p:spPr>
        <p:txBody>
          <a:bodyPr tIns="0" bIns="0" anchor="b" anchorCtr="0"/>
          <a:lstStyle>
            <a:lvl1pPr marL="0" indent="0">
              <a:spcBef>
                <a:spcPts val="0"/>
              </a:spcBef>
              <a:buFontTx/>
              <a:buNone/>
              <a:defRPr cap="all" baseline="0">
                <a:solidFill>
                  <a:srgbClr val="1D3649"/>
                </a:solidFill>
              </a:defRPr>
            </a:lvl1pPr>
            <a:lvl2pPr marL="176212" indent="0">
              <a:buFontTx/>
              <a:buNone/>
              <a:defRPr/>
            </a:lvl2pPr>
            <a:lvl3pPr marL="384175" indent="0">
              <a:buFontTx/>
              <a:buNone/>
              <a:defRPr/>
            </a:lvl3pPr>
            <a:lvl4pPr marL="522288" indent="0">
              <a:buFontTx/>
              <a:buNone/>
              <a:defRPr/>
            </a:lvl4pPr>
            <a:lvl5pPr marL="696913" indent="0">
              <a:buFontTx/>
              <a:buNone/>
              <a:defRPr/>
            </a:lvl5pPr>
          </a:lstStyle>
          <a:p>
            <a:pPr lvl="0"/>
            <a:r>
              <a:rPr lang="en-US" dirty="0"/>
              <a:t>Click to edit author’s name</a:t>
            </a:r>
          </a:p>
        </p:txBody>
      </p:sp>
      <p:sp>
        <p:nvSpPr>
          <p:cNvPr id="2" name="Footer Placeholder 1"/>
          <p:cNvSpPr>
            <a:spLocks noGrp="1"/>
          </p:cNvSpPr>
          <p:nvPr>
            <p:ph type="ftr" sz="quarter" idx="14"/>
          </p:nvPr>
        </p:nvSpPr>
        <p:spPr/>
        <p:txBody>
          <a:bodyPr/>
          <a:lstStyle/>
          <a:p>
            <a:pPr defTabSz="685800">
              <a:lnSpc>
                <a:spcPct val="90000"/>
              </a:lnSpc>
              <a:spcBef>
                <a:spcPts val="600"/>
              </a:spcBef>
              <a:buClr>
                <a:schemeClr val="tx2"/>
              </a:buClr>
            </a:pPr>
            <a:endParaRPr lang="en-US" dirty="0"/>
          </a:p>
        </p:txBody>
      </p:sp>
    </p:spTree>
    <p:extLst>
      <p:ext uri="{BB962C8B-B14F-4D97-AF65-F5344CB8AC3E}">
        <p14:creationId xmlns:p14="http://schemas.microsoft.com/office/powerpoint/2010/main" val="3081830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defTabSz="685800">
              <a:lnSpc>
                <a:spcPct val="90000"/>
              </a:lnSpc>
              <a:spcBef>
                <a:spcPts val="600"/>
              </a:spcBef>
              <a:buClr>
                <a:schemeClr val="tx2"/>
              </a:buClr>
            </a:pPr>
            <a:endParaRPr lang="en-US" dirty="0"/>
          </a:p>
        </p:txBody>
      </p:sp>
    </p:spTree>
    <p:extLst>
      <p:ext uri="{BB962C8B-B14F-4D97-AF65-F5344CB8AC3E}">
        <p14:creationId xmlns:p14="http://schemas.microsoft.com/office/powerpoint/2010/main" val="3983022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bg>
      <p:bgPr>
        <a:solidFill>
          <a:srgbClr val="1D3649"/>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33552" y="1708251"/>
            <a:ext cx="8259134" cy="1060111"/>
          </a:xfrm>
        </p:spPr>
        <p:txBody>
          <a:bodyPr>
            <a:noAutofit/>
          </a:bodyPr>
          <a:lstStyle>
            <a:lvl1pPr>
              <a:lnSpc>
                <a:spcPct val="85000"/>
              </a:lnSpc>
              <a:defRPr sz="4400" b="1" baseline="0">
                <a:solidFill>
                  <a:schemeClr val="bg1"/>
                </a:solidFill>
              </a:defRPr>
            </a:lvl1pPr>
          </a:lstStyle>
          <a:p>
            <a:r>
              <a:rPr lang="en-US" dirty="0"/>
              <a:t>Edit master section title</a:t>
            </a:r>
          </a:p>
        </p:txBody>
      </p:sp>
      <p:sp>
        <p:nvSpPr>
          <p:cNvPr id="29" name="Text Placeholder 28"/>
          <p:cNvSpPr>
            <a:spLocks noGrp="1"/>
          </p:cNvSpPr>
          <p:nvPr userDrawn="1">
            <p:ph type="body" sz="quarter" idx="13"/>
          </p:nvPr>
        </p:nvSpPr>
        <p:spPr>
          <a:xfrm>
            <a:off x="456960" y="1488338"/>
            <a:ext cx="8227585" cy="259328"/>
          </a:xfrm>
          <a:prstGeom prst="rect">
            <a:avLst/>
          </a:prstGeom>
        </p:spPr>
        <p:txBody>
          <a:bodyPr lIns="0" tIns="0" rIns="0" bIns="0" anchor="t" anchorCtr="0">
            <a:normAutofit/>
          </a:bodyPr>
          <a:lstStyle>
            <a:lvl1pPr marL="0" indent="0">
              <a:lnSpc>
                <a:spcPct val="100000"/>
              </a:lnSpc>
              <a:buFontTx/>
              <a:buNone/>
              <a:defRPr sz="1400" cap="all" baseline="0">
                <a:solidFill>
                  <a:schemeClr val="bg1"/>
                </a:solidFill>
              </a:defRPr>
            </a:lvl1pPr>
            <a:lvl2pPr marL="176212" indent="0">
              <a:buFontTx/>
              <a:buNone/>
              <a:defRPr sz="1200">
                <a:solidFill>
                  <a:schemeClr val="bg1"/>
                </a:solidFill>
              </a:defRPr>
            </a:lvl2pPr>
            <a:lvl3pPr marL="384175" indent="0">
              <a:buFontTx/>
              <a:buNone/>
              <a:defRPr sz="1200">
                <a:solidFill>
                  <a:schemeClr val="bg1"/>
                </a:solidFill>
              </a:defRPr>
            </a:lvl3pPr>
            <a:lvl4pPr marL="522288" indent="0">
              <a:buFontTx/>
              <a:buNone/>
              <a:defRPr sz="1200">
                <a:solidFill>
                  <a:schemeClr val="bg1"/>
                </a:solidFill>
              </a:defRPr>
            </a:lvl4pPr>
            <a:lvl5pPr marL="696913" indent="0">
              <a:buFontTx/>
              <a:buNone/>
              <a:defRPr sz="1200">
                <a:solidFill>
                  <a:schemeClr val="bg1"/>
                </a:solidFill>
              </a:defRPr>
            </a:lvl5pPr>
          </a:lstStyle>
          <a:p>
            <a:pPr lvl="0"/>
            <a:r>
              <a:rPr lang="en-US"/>
              <a:t>Edit Master text styles</a:t>
            </a:r>
          </a:p>
        </p:txBody>
      </p:sp>
      <p:cxnSp>
        <p:nvCxnSpPr>
          <p:cNvPr id="8" name="Straight Connector 7"/>
          <p:cNvCxnSpPr/>
          <p:nvPr userDrawn="1"/>
        </p:nvCxnSpPr>
        <p:spPr>
          <a:xfrm>
            <a:off x="454570" y="1288832"/>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rotWithShape="1">
          <a:blip r:embed="rId2"/>
          <a:srcRect l="63757" t="44138" b="14099"/>
          <a:stretch/>
        </p:blipFill>
        <p:spPr>
          <a:xfrm>
            <a:off x="5829299" y="2578165"/>
            <a:ext cx="3312263" cy="2386777"/>
          </a:xfrm>
          <a:prstGeom prst="rect">
            <a:avLst/>
          </a:prstGeom>
        </p:spPr>
      </p:pic>
    </p:spTree>
    <p:extLst>
      <p:ext uri="{BB962C8B-B14F-4D97-AF65-F5344CB8AC3E}">
        <p14:creationId xmlns:p14="http://schemas.microsoft.com/office/powerpoint/2010/main" val="861318022"/>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solidFill>
          <a:srgbClr val="1D3649"/>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33552" y="1488338"/>
            <a:ext cx="8259134" cy="1060111"/>
          </a:xfrm>
        </p:spPr>
        <p:txBody>
          <a:bodyPr>
            <a:noAutofit/>
          </a:bodyPr>
          <a:lstStyle>
            <a:lvl1pPr>
              <a:lnSpc>
                <a:spcPct val="85000"/>
              </a:lnSpc>
              <a:defRPr sz="4400" b="1" baseline="0">
                <a:solidFill>
                  <a:schemeClr val="bg1"/>
                </a:solidFill>
              </a:defRPr>
            </a:lvl1pPr>
          </a:lstStyle>
          <a:p>
            <a:r>
              <a:rPr lang="en-US" dirty="0"/>
              <a:t>Edit master section title</a:t>
            </a:r>
          </a:p>
        </p:txBody>
      </p:sp>
      <p:cxnSp>
        <p:nvCxnSpPr>
          <p:cNvPr id="8" name="Straight Connector 7"/>
          <p:cNvCxnSpPr/>
          <p:nvPr userDrawn="1"/>
        </p:nvCxnSpPr>
        <p:spPr>
          <a:xfrm>
            <a:off x="454570" y="1288832"/>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rotWithShape="1">
          <a:blip r:embed="rId2"/>
          <a:srcRect l="63757" t="44138" b="14099"/>
          <a:stretch/>
        </p:blipFill>
        <p:spPr>
          <a:xfrm>
            <a:off x="5829299" y="2578165"/>
            <a:ext cx="3312263" cy="2386777"/>
          </a:xfrm>
          <a:prstGeom prst="rect">
            <a:avLst/>
          </a:prstGeom>
        </p:spPr>
      </p:pic>
    </p:spTree>
    <p:extLst>
      <p:ext uri="{BB962C8B-B14F-4D97-AF65-F5344CB8AC3E}">
        <p14:creationId xmlns:p14="http://schemas.microsoft.com/office/powerpoint/2010/main" val="2906975908"/>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0" y="0"/>
            <a:ext cx="9144000" cy="2922035"/>
            <a:chOff x="0" y="0"/>
            <a:chExt cx="9144000" cy="2922035"/>
          </a:xfrm>
        </p:grpSpPr>
        <p:cxnSp>
          <p:nvCxnSpPr>
            <p:cNvPr id="15" name="Straight Connector 14"/>
            <p:cNvCxnSpPr/>
            <p:nvPr userDrawn="1"/>
          </p:nvCxnSpPr>
          <p:spPr>
            <a:xfrm>
              <a:off x="454570" y="2922035"/>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userDrawn="1"/>
          </p:nvSpPr>
          <p:spPr>
            <a:xfrm>
              <a:off x="0" y="0"/>
              <a:ext cx="9144000" cy="2880360"/>
            </a:xfrm>
            <a:prstGeom prst="rect">
              <a:avLst/>
            </a:prstGeom>
            <a:solidFill>
              <a:srgbClr val="1D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itle 1"/>
          <p:cNvSpPr txBox="1">
            <a:spLocks/>
          </p:cNvSpPr>
          <p:nvPr userDrawn="1"/>
        </p:nvSpPr>
        <p:spPr>
          <a:xfrm>
            <a:off x="374432" y="3899591"/>
            <a:ext cx="579664" cy="548640"/>
          </a:xfrm>
          <a:prstGeom prst="rect">
            <a:avLst/>
          </a:prstGeom>
        </p:spPr>
        <p:txBody>
          <a:bodyPr vert="horz" lIns="0" tIns="0" rIns="0" bIns="0" rtlCol="0" anchor="b" anchorCtr="0">
            <a:noAutofit/>
          </a:bodyPr>
          <a:lstStyle>
            <a:lvl1pPr algn="l" defTabSz="6858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algn="r" fontAlgn="auto">
              <a:lnSpc>
                <a:spcPct val="100000"/>
              </a:lnSpc>
              <a:spcAft>
                <a:spcPts val="0"/>
              </a:spcAft>
            </a:pPr>
            <a:r>
              <a:rPr lang="en-US" sz="3600" b="1" dirty="0">
                <a:solidFill>
                  <a:schemeClr val="accent1"/>
                </a:solidFill>
              </a:rPr>
              <a:t>01</a:t>
            </a:r>
          </a:p>
        </p:txBody>
      </p:sp>
      <p:sp>
        <p:nvSpPr>
          <p:cNvPr id="20" name="Title 1"/>
          <p:cNvSpPr txBox="1">
            <a:spLocks/>
          </p:cNvSpPr>
          <p:nvPr userDrawn="1"/>
        </p:nvSpPr>
        <p:spPr>
          <a:xfrm>
            <a:off x="3174533" y="3899591"/>
            <a:ext cx="579664" cy="548640"/>
          </a:xfrm>
          <a:prstGeom prst="rect">
            <a:avLst/>
          </a:prstGeom>
        </p:spPr>
        <p:txBody>
          <a:bodyPr vert="horz" lIns="0" tIns="0" rIns="0" bIns="0" rtlCol="0" anchor="b" anchorCtr="0">
            <a:noAutofit/>
          </a:bodyPr>
          <a:lstStyle>
            <a:lvl1pPr algn="l" defTabSz="6858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algn="r" fontAlgn="auto">
              <a:lnSpc>
                <a:spcPct val="100000"/>
              </a:lnSpc>
              <a:spcAft>
                <a:spcPts val="0"/>
              </a:spcAft>
            </a:pPr>
            <a:r>
              <a:rPr lang="en-US" sz="3600" b="1" dirty="0">
                <a:solidFill>
                  <a:schemeClr val="accent1"/>
                </a:solidFill>
              </a:rPr>
              <a:t>02</a:t>
            </a:r>
          </a:p>
        </p:txBody>
      </p:sp>
      <p:sp>
        <p:nvSpPr>
          <p:cNvPr id="22" name="Title 1"/>
          <p:cNvSpPr txBox="1">
            <a:spLocks/>
          </p:cNvSpPr>
          <p:nvPr userDrawn="1"/>
        </p:nvSpPr>
        <p:spPr>
          <a:xfrm>
            <a:off x="5952692" y="3899591"/>
            <a:ext cx="579664" cy="548640"/>
          </a:xfrm>
          <a:prstGeom prst="rect">
            <a:avLst/>
          </a:prstGeom>
        </p:spPr>
        <p:txBody>
          <a:bodyPr vert="horz" lIns="0" tIns="0" rIns="0" bIns="0" rtlCol="0" anchor="b" anchorCtr="0">
            <a:noAutofit/>
          </a:bodyPr>
          <a:lstStyle>
            <a:lvl1pPr algn="l" defTabSz="6858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algn="r" fontAlgn="auto">
              <a:lnSpc>
                <a:spcPct val="100000"/>
              </a:lnSpc>
              <a:spcAft>
                <a:spcPts val="0"/>
              </a:spcAft>
            </a:pPr>
            <a:r>
              <a:rPr lang="en-US" sz="3600" b="1" dirty="0">
                <a:solidFill>
                  <a:schemeClr val="accent1"/>
                </a:solidFill>
              </a:rPr>
              <a:t>03</a:t>
            </a:r>
          </a:p>
        </p:txBody>
      </p:sp>
      <p:sp>
        <p:nvSpPr>
          <p:cNvPr id="37" name="Text Placeholder 36"/>
          <p:cNvSpPr>
            <a:spLocks noGrp="1"/>
          </p:cNvSpPr>
          <p:nvPr userDrawn="1">
            <p:ph type="body" sz="quarter" idx="14" hasCustomPrompt="1"/>
          </p:nvPr>
        </p:nvSpPr>
        <p:spPr>
          <a:xfrm>
            <a:off x="1006259" y="4000499"/>
            <a:ext cx="2054303" cy="382247"/>
          </a:xfrm>
          <a:prstGeom prst="rect">
            <a:avLst/>
          </a:prstGeom>
        </p:spPr>
        <p:txBody>
          <a:bodyPr tIns="0" bIns="0" anchor="b" anchorCtr="0"/>
          <a:lstStyle>
            <a:lvl1pPr marL="0" indent="0">
              <a:lnSpc>
                <a:spcPct val="90000"/>
              </a:lnSpc>
              <a:spcBef>
                <a:spcPts val="0"/>
              </a:spcBef>
              <a:buFontTx/>
              <a:buNone/>
              <a:defRPr>
                <a:solidFill>
                  <a:srgbClr val="1D3649"/>
                </a:solidFill>
              </a:defRPr>
            </a:lvl1pPr>
            <a:lvl2pPr marL="176212" indent="0">
              <a:buFontTx/>
              <a:buNone/>
              <a:defRPr/>
            </a:lvl2pPr>
            <a:lvl3pPr marL="384175" indent="0">
              <a:buFontTx/>
              <a:buNone/>
              <a:defRPr/>
            </a:lvl3pPr>
            <a:lvl4pPr marL="522288" indent="0">
              <a:buFontTx/>
              <a:buNone/>
              <a:defRPr/>
            </a:lvl4pPr>
            <a:lvl5pPr marL="696913" indent="0">
              <a:buFontTx/>
              <a:buNone/>
              <a:defRPr/>
            </a:lvl5pPr>
          </a:lstStyle>
          <a:p>
            <a:pPr lvl="0"/>
            <a:r>
              <a:rPr lang="en-US" dirty="0"/>
              <a:t>Edit master text</a:t>
            </a:r>
          </a:p>
        </p:txBody>
      </p:sp>
      <p:sp>
        <p:nvSpPr>
          <p:cNvPr id="40" name="Text Placeholder 39"/>
          <p:cNvSpPr>
            <a:spLocks noGrp="1"/>
          </p:cNvSpPr>
          <p:nvPr userDrawn="1">
            <p:ph type="body" sz="quarter" idx="15" hasCustomPrompt="1"/>
          </p:nvPr>
        </p:nvSpPr>
        <p:spPr>
          <a:xfrm>
            <a:off x="3856064" y="4000499"/>
            <a:ext cx="2055459" cy="382247"/>
          </a:xfrm>
          <a:prstGeom prst="rect">
            <a:avLst/>
          </a:prstGeom>
        </p:spPr>
        <p:txBody>
          <a:bodyPr tIns="0" bIns="0" anchor="b" anchorCtr="0"/>
          <a:lstStyle>
            <a:lvl1pPr marL="0" indent="0">
              <a:lnSpc>
                <a:spcPct val="90000"/>
              </a:lnSpc>
              <a:spcBef>
                <a:spcPts val="0"/>
              </a:spcBef>
              <a:buFontTx/>
              <a:buNone/>
              <a:defRPr>
                <a:solidFill>
                  <a:srgbClr val="1D3649"/>
                </a:solidFill>
              </a:defRPr>
            </a:lvl1pPr>
            <a:lvl2pPr marL="176212" indent="0">
              <a:buFontTx/>
              <a:buNone/>
              <a:defRPr/>
            </a:lvl2pPr>
            <a:lvl3pPr marL="384175" indent="0">
              <a:buFontTx/>
              <a:buNone/>
              <a:defRPr/>
            </a:lvl3pPr>
            <a:lvl4pPr marL="522288" indent="0">
              <a:buFontTx/>
              <a:buNone/>
              <a:defRPr/>
            </a:lvl4pPr>
            <a:lvl5pPr marL="696913" indent="0">
              <a:buFontTx/>
              <a:buNone/>
              <a:defRPr/>
            </a:lvl5pPr>
          </a:lstStyle>
          <a:p>
            <a:pPr lvl="0"/>
            <a:r>
              <a:rPr lang="en-US" dirty="0"/>
              <a:t>Edit master text</a:t>
            </a:r>
          </a:p>
        </p:txBody>
      </p:sp>
      <p:sp>
        <p:nvSpPr>
          <p:cNvPr id="43" name="Text Placeholder 42"/>
          <p:cNvSpPr>
            <a:spLocks noGrp="1"/>
          </p:cNvSpPr>
          <p:nvPr userDrawn="1">
            <p:ph type="body" sz="quarter" idx="16" hasCustomPrompt="1"/>
          </p:nvPr>
        </p:nvSpPr>
        <p:spPr>
          <a:xfrm>
            <a:off x="6627403" y="4000499"/>
            <a:ext cx="2055459" cy="382247"/>
          </a:xfrm>
          <a:prstGeom prst="rect">
            <a:avLst/>
          </a:prstGeom>
        </p:spPr>
        <p:txBody>
          <a:bodyPr tIns="0" bIns="0" anchor="b" anchorCtr="0"/>
          <a:lstStyle>
            <a:lvl1pPr marL="0" indent="0">
              <a:lnSpc>
                <a:spcPct val="90000"/>
              </a:lnSpc>
              <a:spcBef>
                <a:spcPts val="0"/>
              </a:spcBef>
              <a:buFontTx/>
              <a:buNone/>
              <a:defRPr>
                <a:solidFill>
                  <a:srgbClr val="1D3649"/>
                </a:solidFill>
              </a:defRPr>
            </a:lvl1pPr>
            <a:lvl2pPr marL="176212" indent="0">
              <a:buFontTx/>
              <a:buNone/>
              <a:defRPr/>
            </a:lvl2pPr>
            <a:lvl3pPr marL="384175" indent="0">
              <a:buFontTx/>
              <a:buNone/>
              <a:defRPr/>
            </a:lvl3pPr>
            <a:lvl4pPr marL="522288" indent="0">
              <a:buFontTx/>
              <a:buNone/>
              <a:defRPr/>
            </a:lvl4pPr>
            <a:lvl5pPr marL="696913" indent="0">
              <a:buFontTx/>
              <a:buNone/>
              <a:defRPr/>
            </a:lvl5pPr>
          </a:lstStyle>
          <a:p>
            <a:pPr lvl="0"/>
            <a:r>
              <a:rPr lang="en-US" dirty="0"/>
              <a:t>Edit master text</a:t>
            </a:r>
          </a:p>
        </p:txBody>
      </p:sp>
      <p:sp>
        <p:nvSpPr>
          <p:cNvPr id="2" name="Title 1"/>
          <p:cNvSpPr>
            <a:spLocks noGrp="1"/>
          </p:cNvSpPr>
          <p:nvPr userDrawn="1">
            <p:ph type="title" hasCustomPrompt="1"/>
          </p:nvPr>
        </p:nvSpPr>
        <p:spPr>
          <a:xfrm>
            <a:off x="433551" y="1179011"/>
            <a:ext cx="8259135" cy="916597"/>
          </a:xfrm>
        </p:spPr>
        <p:txBody>
          <a:bodyPr>
            <a:noAutofit/>
          </a:bodyPr>
          <a:lstStyle>
            <a:lvl1pPr>
              <a:lnSpc>
                <a:spcPct val="100000"/>
              </a:lnSpc>
              <a:defRPr sz="4400" b="1">
                <a:solidFill>
                  <a:schemeClr val="bg1"/>
                </a:solidFill>
              </a:defRPr>
            </a:lvl1pPr>
          </a:lstStyle>
          <a:p>
            <a:r>
              <a:rPr lang="en-US" dirty="0"/>
              <a:t>Edit master section title</a:t>
            </a:r>
          </a:p>
        </p:txBody>
      </p:sp>
      <p:sp>
        <p:nvSpPr>
          <p:cNvPr id="29" name="Text Placeholder 28"/>
          <p:cNvSpPr>
            <a:spLocks noGrp="1"/>
          </p:cNvSpPr>
          <p:nvPr userDrawn="1">
            <p:ph type="body" sz="quarter" idx="13"/>
          </p:nvPr>
        </p:nvSpPr>
        <p:spPr>
          <a:xfrm>
            <a:off x="457201" y="925941"/>
            <a:ext cx="8229600" cy="265768"/>
          </a:xfrm>
          <a:prstGeom prst="rect">
            <a:avLst/>
          </a:prstGeom>
        </p:spPr>
        <p:txBody>
          <a:bodyPr vert="horz" lIns="0" tIns="36576" rIns="0" bIns="0" rtlCol="0" anchor="t" anchorCtr="0">
            <a:normAutofit/>
          </a:bodyPr>
          <a:lstStyle>
            <a:lvl1pPr marL="0" indent="0">
              <a:buFontTx/>
              <a:buNone/>
              <a:defRPr lang="en-US" sz="1400" cap="all" baseline="0" dirty="0">
                <a:solidFill>
                  <a:schemeClr val="bg1"/>
                </a:solidFill>
              </a:defRPr>
            </a:lvl1pPr>
          </a:lstStyle>
          <a:p>
            <a:pPr marL="198438" lvl="0" indent="-198438"/>
            <a:r>
              <a:rPr lang="en-US"/>
              <a:t>Edit Master text styles</a:t>
            </a:r>
          </a:p>
        </p:txBody>
      </p:sp>
    </p:spTree>
    <p:extLst>
      <p:ext uri="{BB962C8B-B14F-4D97-AF65-F5344CB8AC3E}">
        <p14:creationId xmlns:p14="http://schemas.microsoft.com/office/powerpoint/2010/main" val="389835566"/>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mperative Intro">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0" y="0"/>
            <a:ext cx="9144000" cy="2922035"/>
            <a:chOff x="0" y="0"/>
            <a:chExt cx="9144000" cy="2922035"/>
          </a:xfrm>
        </p:grpSpPr>
        <p:cxnSp>
          <p:nvCxnSpPr>
            <p:cNvPr id="15" name="Straight Connector 14"/>
            <p:cNvCxnSpPr/>
            <p:nvPr userDrawn="1"/>
          </p:nvCxnSpPr>
          <p:spPr>
            <a:xfrm>
              <a:off x="454570" y="2922035"/>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userDrawn="1"/>
          </p:nvSpPr>
          <p:spPr>
            <a:xfrm>
              <a:off x="0" y="0"/>
              <a:ext cx="9144000" cy="2880360"/>
            </a:xfrm>
            <a:prstGeom prst="rect">
              <a:avLst/>
            </a:prstGeom>
            <a:solidFill>
              <a:srgbClr val="1D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userDrawn="1">
            <p:ph type="title" hasCustomPrompt="1"/>
          </p:nvPr>
        </p:nvSpPr>
        <p:spPr>
          <a:xfrm>
            <a:off x="1409700" y="864475"/>
            <a:ext cx="7282986" cy="536028"/>
          </a:xfrm>
        </p:spPr>
        <p:txBody>
          <a:bodyPr>
            <a:noAutofit/>
          </a:bodyPr>
          <a:lstStyle>
            <a:lvl1pPr>
              <a:lnSpc>
                <a:spcPct val="90000"/>
              </a:lnSpc>
              <a:defRPr sz="3600" b="1">
                <a:solidFill>
                  <a:schemeClr val="bg1"/>
                </a:solidFill>
              </a:defRPr>
            </a:lvl1pPr>
          </a:lstStyle>
          <a:p>
            <a:r>
              <a:rPr lang="en-US" dirty="0"/>
              <a:t>Edit master section title</a:t>
            </a:r>
          </a:p>
        </p:txBody>
      </p:sp>
      <p:sp>
        <p:nvSpPr>
          <p:cNvPr id="5" name="Text Placeholder 4"/>
          <p:cNvSpPr>
            <a:spLocks noGrp="1"/>
          </p:cNvSpPr>
          <p:nvPr>
            <p:ph type="body" sz="quarter" idx="17"/>
          </p:nvPr>
        </p:nvSpPr>
        <p:spPr>
          <a:xfrm>
            <a:off x="1409700" y="3175653"/>
            <a:ext cx="4114800" cy="346808"/>
          </a:xfrm>
        </p:spPr>
        <p:txBody>
          <a:bodyPr anchor="b" anchorCtr="0">
            <a:normAutofit/>
          </a:bodyPr>
          <a:lstStyle>
            <a:lvl1pPr marL="0" indent="0">
              <a:spcBef>
                <a:spcPts val="1800"/>
              </a:spcBef>
              <a:buFontTx/>
              <a:buNone/>
              <a:defRPr sz="1600" b="0" cap="all" baseline="0">
                <a:solidFill>
                  <a:schemeClr val="tx1"/>
                </a:solidFill>
              </a:defRPr>
            </a:lvl1pPr>
            <a:lvl2pPr marL="212725" indent="0">
              <a:buFontTx/>
              <a:buNone/>
              <a:defRPr>
                <a:solidFill>
                  <a:schemeClr val="bg1"/>
                </a:solidFill>
              </a:defRPr>
            </a:lvl2pPr>
            <a:lvl3pPr marL="449262" indent="0">
              <a:buFontTx/>
              <a:buNone/>
              <a:defRPr>
                <a:solidFill>
                  <a:schemeClr val="bg1"/>
                </a:solidFill>
              </a:defRPr>
            </a:lvl3pPr>
            <a:lvl4pPr marL="606425" indent="0">
              <a:buFontTx/>
              <a:buNone/>
              <a:defRPr>
                <a:solidFill>
                  <a:schemeClr val="bg1"/>
                </a:solidFill>
              </a:defRPr>
            </a:lvl4pPr>
            <a:lvl5pPr marL="830262" indent="0">
              <a:buFontTx/>
              <a:buNone/>
              <a:defRPr>
                <a:solidFill>
                  <a:schemeClr val="bg1"/>
                </a:solidFill>
              </a:defRPr>
            </a:lvl5pPr>
          </a:lstStyle>
          <a:p>
            <a:pPr lvl="0"/>
            <a:r>
              <a:rPr lang="en-US" dirty="0"/>
              <a:t>Edit Master text styles</a:t>
            </a:r>
          </a:p>
        </p:txBody>
      </p:sp>
      <p:sp>
        <p:nvSpPr>
          <p:cNvPr id="8" name="Text Placeholder 7"/>
          <p:cNvSpPr>
            <a:spLocks noGrp="1"/>
          </p:cNvSpPr>
          <p:nvPr>
            <p:ph type="body" sz="quarter" idx="18"/>
          </p:nvPr>
        </p:nvSpPr>
        <p:spPr>
          <a:xfrm>
            <a:off x="1409700" y="3522461"/>
            <a:ext cx="4114800" cy="1506739"/>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9"/>
          </p:nvPr>
        </p:nvSpPr>
        <p:spPr>
          <a:xfrm>
            <a:off x="1409700" y="1385131"/>
            <a:ext cx="7277100" cy="378374"/>
          </a:xfrm>
        </p:spPr>
        <p:txBody>
          <a:bodyPr>
            <a:normAutofit/>
          </a:bodyPr>
          <a:lstStyle>
            <a:lvl1pPr marL="0" indent="0">
              <a:buFontTx/>
              <a:buNone/>
              <a:defRPr sz="16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161559963"/>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solidFill>
          <a:srgbClr val="1D3649"/>
        </a:solidFill>
        <a:effectLst/>
      </p:bgPr>
    </p:bg>
    <p:spTree>
      <p:nvGrpSpPr>
        <p:cNvPr id="1" name=""/>
        <p:cNvGrpSpPr/>
        <p:nvPr/>
      </p:nvGrpSpPr>
      <p:grpSpPr>
        <a:xfrm>
          <a:off x="0" y="0"/>
          <a:ext cx="0" cy="0"/>
          <a:chOff x="0" y="0"/>
          <a:chExt cx="0" cy="0"/>
        </a:xfrm>
      </p:grpSpPr>
      <p:sp>
        <p:nvSpPr>
          <p:cNvPr id="19" name="Rectangle 11"/>
          <p:cNvSpPr>
            <a:spLocks noChangeArrowheads="1"/>
          </p:cNvSpPr>
          <p:nvPr userDrawn="1"/>
        </p:nvSpPr>
        <p:spPr bwMode="auto">
          <a:xfrm>
            <a:off x="441934" y="4229099"/>
            <a:ext cx="6758966" cy="103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300"/>
              </a:spcBef>
              <a:buClr>
                <a:srgbClr val="000000"/>
              </a:buClr>
            </a:pPr>
            <a:r>
              <a:rPr lang="en-US" sz="600" b="0" baseline="0" dirty="0">
                <a:solidFill>
                  <a:schemeClr val="bg1"/>
                </a:solidFill>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300"/>
              </a:spcBef>
              <a:buClr>
                <a:srgbClr val="000000"/>
              </a:buClr>
            </a:pPr>
            <a:r>
              <a:rPr lang="en-US" sz="600" b="0" baseline="0" dirty="0">
                <a:solidFill>
                  <a:schemeClr val="bg1"/>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600" b="0" baseline="0" dirty="0">
              <a:solidFill>
                <a:schemeClr val="bg1"/>
              </a:solidFill>
              <a:cs typeface="Arial" charset="0"/>
            </a:endParaRPr>
          </a:p>
        </p:txBody>
      </p:sp>
      <p:cxnSp>
        <p:nvCxnSpPr>
          <p:cNvPr id="22" name="Straight Connector 21"/>
          <p:cNvCxnSpPr/>
          <p:nvPr userDrawn="1"/>
        </p:nvCxnSpPr>
        <p:spPr>
          <a:xfrm>
            <a:off x="454269" y="1212804"/>
            <a:ext cx="758952" cy="0"/>
          </a:xfrm>
          <a:prstGeom prst="line">
            <a:avLst/>
          </a:prstGeom>
          <a:ln w="101600">
            <a:solidFill>
              <a:srgbClr val="FF500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9" name="TextBox 48"/>
          <p:cNvSpPr txBox="1"/>
          <p:nvPr userDrawn="1"/>
        </p:nvSpPr>
        <p:spPr>
          <a:xfrm>
            <a:off x="764577" y="2485463"/>
            <a:ext cx="1725640" cy="138499"/>
          </a:xfrm>
          <a:prstGeom prst="rect">
            <a:avLst/>
          </a:prstGeom>
          <a:noFill/>
        </p:spPr>
        <p:txBody>
          <a:bodyPr wrap="square" lIns="0" tIns="0" rIns="0" bIns="0" rtlCol="0">
            <a:spAutoFit/>
          </a:bodyPr>
          <a:lstStyle/>
          <a:p>
            <a:r>
              <a:rPr lang="en-US" sz="900" dirty="0">
                <a:solidFill>
                  <a:schemeClr val="bg1"/>
                </a:solidFill>
              </a:rPr>
              <a:t>ibm.com/security</a:t>
            </a:r>
          </a:p>
        </p:txBody>
      </p:sp>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700" y="2468272"/>
            <a:ext cx="168274" cy="170050"/>
          </a:xfrm>
          <a:prstGeom prst="rect">
            <a:avLst/>
          </a:prstGeom>
        </p:spPr>
      </p:pic>
      <p:sp>
        <p:nvSpPr>
          <p:cNvPr id="47" name="TextBox 46"/>
          <p:cNvSpPr txBox="1"/>
          <p:nvPr/>
        </p:nvSpPr>
        <p:spPr>
          <a:xfrm>
            <a:off x="764577" y="2716293"/>
            <a:ext cx="1725640" cy="138499"/>
          </a:xfrm>
          <a:prstGeom prst="rect">
            <a:avLst/>
          </a:prstGeom>
          <a:noFill/>
        </p:spPr>
        <p:txBody>
          <a:bodyPr wrap="square" lIns="0" tIns="0" rIns="0" bIns="0" rtlCol="0">
            <a:spAutoFit/>
          </a:bodyPr>
          <a:lstStyle/>
          <a:p>
            <a:r>
              <a:rPr lang="en-US" sz="900" dirty="0">
                <a:solidFill>
                  <a:schemeClr val="bg1"/>
                </a:solidFill>
              </a:rPr>
              <a:t>securityintelligence.com</a:t>
            </a:r>
          </a:p>
        </p:txBody>
      </p:sp>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700" y="2699102"/>
            <a:ext cx="168274" cy="170050"/>
          </a:xfrm>
          <a:prstGeom prst="rect">
            <a:avLst/>
          </a:prstGeom>
        </p:spPr>
      </p:pic>
      <p:sp>
        <p:nvSpPr>
          <p:cNvPr id="45" name="TextBox 44"/>
          <p:cNvSpPr txBox="1"/>
          <p:nvPr/>
        </p:nvSpPr>
        <p:spPr>
          <a:xfrm>
            <a:off x="764577" y="2935718"/>
            <a:ext cx="1733562" cy="138499"/>
          </a:xfrm>
          <a:prstGeom prst="rect">
            <a:avLst/>
          </a:prstGeom>
          <a:noFill/>
        </p:spPr>
        <p:txBody>
          <a:bodyPr wrap="square" lIns="0" tIns="0" rIns="0" bIns="0" rtlCol="0">
            <a:spAutoFit/>
          </a:bodyPr>
          <a:lstStyle/>
          <a:p>
            <a:r>
              <a:rPr lang="en-US" sz="900" dirty="0">
                <a:solidFill>
                  <a:schemeClr val="bg1"/>
                </a:solidFill>
              </a:rPr>
              <a:t>xforce.ibmcloud.com</a:t>
            </a:r>
          </a:p>
        </p:txBody>
      </p:sp>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700" y="2918527"/>
            <a:ext cx="168274" cy="170050"/>
          </a:xfrm>
          <a:prstGeom prst="rect">
            <a:avLst/>
          </a:prstGeom>
        </p:spPr>
      </p:pic>
      <p:pic>
        <p:nvPicPr>
          <p:cNvPr id="43" name="Picture 42"/>
          <p:cNvPicPr>
            <a:picLocks noChangeAspect="1"/>
          </p:cNvPicPr>
          <p:nvPr userDrawn="1"/>
        </p:nvPicPr>
        <p:blipFill>
          <a:blip r:embed="rId3"/>
          <a:stretch>
            <a:fillRect/>
          </a:stretch>
        </p:blipFill>
        <p:spPr>
          <a:xfrm>
            <a:off x="441934" y="3134655"/>
            <a:ext cx="228051" cy="228242"/>
          </a:xfrm>
          <a:prstGeom prst="rect">
            <a:avLst/>
          </a:prstGeom>
        </p:spPr>
      </p:pic>
      <p:sp>
        <p:nvSpPr>
          <p:cNvPr id="44" name="TextBox 43"/>
          <p:cNvSpPr txBox="1"/>
          <p:nvPr userDrawn="1"/>
        </p:nvSpPr>
        <p:spPr>
          <a:xfrm>
            <a:off x="764577" y="3173246"/>
            <a:ext cx="1889639" cy="138499"/>
          </a:xfrm>
          <a:prstGeom prst="rect">
            <a:avLst/>
          </a:prstGeom>
          <a:noFill/>
        </p:spPr>
        <p:txBody>
          <a:bodyPr wrap="square" lIns="0" tIns="0" rIns="0" bIns="0" rtlCol="0">
            <a:spAutoFit/>
          </a:bodyPr>
          <a:lstStyle/>
          <a:p>
            <a:r>
              <a:rPr lang="en-US" sz="900" dirty="0">
                <a:solidFill>
                  <a:schemeClr val="bg1"/>
                </a:solidFill>
              </a:rPr>
              <a:t>@ibmsecurity</a:t>
            </a:r>
          </a:p>
        </p:txBody>
      </p:sp>
      <p:pic>
        <p:nvPicPr>
          <p:cNvPr id="41" name="Picture 40"/>
          <p:cNvPicPr>
            <a:picLocks noChangeAspect="1"/>
          </p:cNvPicPr>
          <p:nvPr userDrawn="1"/>
        </p:nvPicPr>
        <p:blipFill>
          <a:blip r:embed="rId4"/>
          <a:stretch>
            <a:fillRect/>
          </a:stretch>
        </p:blipFill>
        <p:spPr>
          <a:xfrm>
            <a:off x="449817" y="3367894"/>
            <a:ext cx="214867" cy="215048"/>
          </a:xfrm>
          <a:prstGeom prst="rect">
            <a:avLst/>
          </a:prstGeom>
        </p:spPr>
      </p:pic>
      <p:sp>
        <p:nvSpPr>
          <p:cNvPr id="42" name="TextBox 41"/>
          <p:cNvSpPr txBox="1"/>
          <p:nvPr userDrawn="1"/>
        </p:nvSpPr>
        <p:spPr>
          <a:xfrm>
            <a:off x="764577" y="3404078"/>
            <a:ext cx="1889638" cy="138499"/>
          </a:xfrm>
          <a:prstGeom prst="rect">
            <a:avLst/>
          </a:prstGeom>
          <a:noFill/>
        </p:spPr>
        <p:txBody>
          <a:bodyPr wrap="square" lIns="0" tIns="0" rIns="0" bIns="0" rtlCol="0">
            <a:spAutoFit/>
          </a:bodyPr>
          <a:lstStyle/>
          <a:p>
            <a:r>
              <a:rPr lang="en-US" sz="900" dirty="0">
                <a:solidFill>
                  <a:schemeClr val="bg1"/>
                </a:solidFill>
              </a:rPr>
              <a:t>youtube/user/ibmsecuritysolutions</a:t>
            </a:r>
          </a:p>
        </p:txBody>
      </p:sp>
      <p:pic>
        <p:nvPicPr>
          <p:cNvPr id="107" name="Picture 106"/>
          <p:cNvPicPr>
            <a:picLocks noChangeAspect="1"/>
          </p:cNvPicPr>
          <p:nvPr userDrawn="1"/>
        </p:nvPicPr>
        <p:blipFill>
          <a:blip r:embed="rId5"/>
          <a:stretch>
            <a:fillRect/>
          </a:stretch>
        </p:blipFill>
        <p:spPr>
          <a:xfrm>
            <a:off x="8003670" y="4982021"/>
            <a:ext cx="739401" cy="277745"/>
          </a:xfrm>
          <a:prstGeom prst="rect">
            <a:avLst/>
          </a:prstGeom>
        </p:spPr>
      </p:pic>
      <p:pic>
        <p:nvPicPr>
          <p:cNvPr id="108" name="Picture 107"/>
          <p:cNvPicPr>
            <a:picLocks noChangeAspect="1"/>
          </p:cNvPicPr>
          <p:nvPr userDrawn="1"/>
        </p:nvPicPr>
        <p:blipFill rotWithShape="1">
          <a:blip r:embed="rId6"/>
          <a:srcRect l="14569" t="26753" r="14569" b="26753"/>
          <a:stretch/>
        </p:blipFill>
        <p:spPr>
          <a:xfrm>
            <a:off x="457200" y="425997"/>
            <a:ext cx="1268337" cy="371860"/>
          </a:xfrm>
          <a:prstGeom prst="rect">
            <a:avLst/>
          </a:prstGeom>
        </p:spPr>
      </p:pic>
      <p:sp>
        <p:nvSpPr>
          <p:cNvPr id="318" name="TextBox 317"/>
          <p:cNvSpPr txBox="1"/>
          <p:nvPr userDrawn="1"/>
        </p:nvSpPr>
        <p:spPr>
          <a:xfrm>
            <a:off x="457200" y="2247990"/>
            <a:ext cx="1725640" cy="138499"/>
          </a:xfrm>
          <a:prstGeom prst="rect">
            <a:avLst/>
          </a:prstGeom>
          <a:noFill/>
        </p:spPr>
        <p:txBody>
          <a:bodyPr wrap="square" lIns="0" tIns="0" rIns="0" bIns="0" rtlCol="0">
            <a:spAutoFit/>
          </a:bodyPr>
          <a:lstStyle/>
          <a:p>
            <a:r>
              <a:rPr lang="en-US" sz="900" dirty="0">
                <a:solidFill>
                  <a:schemeClr val="bg1"/>
                </a:solidFill>
              </a:rPr>
              <a:t>FOLLOW US ON:</a:t>
            </a:r>
          </a:p>
        </p:txBody>
      </p:sp>
      <p:sp>
        <p:nvSpPr>
          <p:cNvPr id="322" name="TextBox 321"/>
          <p:cNvSpPr txBox="1"/>
          <p:nvPr userDrawn="1"/>
        </p:nvSpPr>
        <p:spPr>
          <a:xfrm>
            <a:off x="341774" y="1240394"/>
            <a:ext cx="8358796" cy="861774"/>
          </a:xfrm>
          <a:prstGeom prst="rect">
            <a:avLst/>
          </a:prstGeom>
          <a:noFill/>
        </p:spPr>
        <p:txBody>
          <a:bodyPr wrap="square" rtlCol="0">
            <a:spAutoFit/>
          </a:bodyPr>
          <a:lstStyle/>
          <a:p>
            <a:pPr algn="l"/>
            <a:r>
              <a:rPr lang="en-US" sz="5000" b="1" dirty="0">
                <a:solidFill>
                  <a:schemeClr val="bg1"/>
                </a:solidFill>
              </a:rPr>
              <a:t>THANK YOU</a:t>
            </a:r>
          </a:p>
        </p:txBody>
      </p:sp>
      <p:pic>
        <p:nvPicPr>
          <p:cNvPr id="18" name="Picture 17"/>
          <p:cNvPicPr>
            <a:picLocks noChangeAspect="1"/>
          </p:cNvPicPr>
          <p:nvPr userDrawn="1"/>
        </p:nvPicPr>
        <p:blipFill rotWithShape="1">
          <a:blip r:embed="rId7"/>
          <a:srcRect l="63757" t="44138" b="14099"/>
          <a:stretch/>
        </p:blipFill>
        <p:spPr>
          <a:xfrm>
            <a:off x="5829299" y="722189"/>
            <a:ext cx="3312263" cy="2386777"/>
          </a:xfrm>
          <a:prstGeom prst="rect">
            <a:avLst/>
          </a:prstGeom>
        </p:spPr>
      </p:pic>
    </p:spTree>
    <p:extLst>
      <p:ext uri="{BB962C8B-B14F-4D97-AF65-F5344CB8AC3E}">
        <p14:creationId xmlns:p14="http://schemas.microsoft.com/office/powerpoint/2010/main" val="4215960986"/>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0"/>
          </p:nvPr>
        </p:nvSpPr>
        <p:spPr/>
        <p:txBody>
          <a:bodyPr/>
          <a:lstStyle/>
          <a:p>
            <a:pPr defTabSz="685800">
              <a:lnSpc>
                <a:spcPct val="90000"/>
              </a:lnSpc>
              <a:spcBef>
                <a:spcPts val="600"/>
              </a:spcBef>
              <a:buClr>
                <a:schemeClr val="tx2"/>
              </a:buClr>
            </a:pPr>
            <a:endParaRPr lang="en-US" dirty="0"/>
          </a:p>
        </p:txBody>
      </p:sp>
    </p:spTree>
    <p:extLst>
      <p:ext uri="{BB962C8B-B14F-4D97-AF65-F5344CB8AC3E}">
        <p14:creationId xmlns:p14="http://schemas.microsoft.com/office/powerpoint/2010/main" val="38514893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Section Divider ">
    <p:bg>
      <p:bgPr>
        <a:solidFill>
          <a:srgbClr val="1D3649"/>
        </a:solidFill>
        <a:effectLst/>
      </p:bgPr>
    </p:bg>
    <p:spTree>
      <p:nvGrpSpPr>
        <p:cNvPr id="1" name=""/>
        <p:cNvGrpSpPr/>
        <p:nvPr/>
      </p:nvGrpSpPr>
      <p:grpSpPr>
        <a:xfrm>
          <a:off x="0" y="0"/>
          <a:ext cx="0" cy="0"/>
          <a:chOff x="0" y="0"/>
          <a:chExt cx="0" cy="0"/>
        </a:xfrm>
      </p:grpSpPr>
      <p:cxnSp>
        <p:nvCxnSpPr>
          <p:cNvPr id="3" name="Straight Connector 2"/>
          <p:cNvCxnSpPr/>
          <p:nvPr userDrawn="1"/>
        </p:nvCxnSpPr>
        <p:spPr>
          <a:xfrm>
            <a:off x="454025" y="1289050"/>
            <a:ext cx="758825"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pic>
        <p:nvPicPr>
          <p:cNvPr id="4" name="Picture 9"/>
          <p:cNvPicPr>
            <a:picLocks noChangeAspect="1"/>
          </p:cNvPicPr>
          <p:nvPr userDrawn="1"/>
        </p:nvPicPr>
        <p:blipFill>
          <a:blip r:embed="rId2">
            <a:extLst>
              <a:ext uri="{28A0092B-C50C-407E-A947-70E740481C1C}">
                <a14:useLocalDpi xmlns:a14="http://schemas.microsoft.com/office/drawing/2010/main" val="0"/>
              </a:ext>
            </a:extLst>
          </a:blip>
          <a:srcRect l="63757" t="44138" b="14099"/>
          <a:stretch>
            <a:fillRect/>
          </a:stretch>
        </p:blipFill>
        <p:spPr bwMode="auto">
          <a:xfrm>
            <a:off x="5829300" y="2976563"/>
            <a:ext cx="3311525"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33552" y="1488338"/>
            <a:ext cx="8259134" cy="1060111"/>
          </a:xfrm>
        </p:spPr>
        <p:txBody>
          <a:bodyPr>
            <a:noAutofit/>
          </a:bodyPr>
          <a:lstStyle>
            <a:lvl1pPr>
              <a:lnSpc>
                <a:spcPct val="85000"/>
              </a:lnSpc>
              <a:defRPr sz="4400" b="1"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15756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p>
            <a:pPr defTabSz="685800">
              <a:lnSpc>
                <a:spcPct val="90000"/>
              </a:lnSpc>
              <a:spcBef>
                <a:spcPts val="600"/>
              </a:spcBef>
              <a:buClr>
                <a:schemeClr val="tx2"/>
              </a:buClr>
            </a:pPr>
            <a:endParaRPr lang="en-US" dirty="0"/>
          </a:p>
        </p:txBody>
      </p:sp>
    </p:spTree>
    <p:extLst>
      <p:ext uri="{BB962C8B-B14F-4D97-AF65-F5344CB8AC3E}">
        <p14:creationId xmlns:p14="http://schemas.microsoft.com/office/powerpoint/2010/main" val="3634229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Intro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hasCustomPrompt="1"/>
          </p:nvPr>
        </p:nvSpPr>
        <p:spPr>
          <a:xfrm>
            <a:off x="457200" y="671349"/>
            <a:ext cx="8229600" cy="395451"/>
          </a:xfrm>
        </p:spPr>
        <p:txBody>
          <a:bodyPr>
            <a:normAutofit/>
          </a:bodyPr>
          <a:lstStyle>
            <a:lvl1pPr marL="0" indent="0">
              <a:buFontTx/>
              <a:buNone/>
              <a:defRPr sz="1600">
                <a:solidFill>
                  <a:schemeClr val="accent4"/>
                </a:solidFill>
              </a:defRPr>
            </a:lvl1pPr>
            <a:lvl2pPr marL="212725" indent="0">
              <a:buFontTx/>
              <a:buNone/>
              <a:defRPr sz="1600">
                <a:solidFill>
                  <a:schemeClr val="accent4"/>
                </a:solidFill>
              </a:defRPr>
            </a:lvl2pPr>
            <a:lvl3pPr marL="449262" indent="0">
              <a:buFontTx/>
              <a:buNone/>
              <a:defRPr sz="1600">
                <a:solidFill>
                  <a:schemeClr val="accent4"/>
                </a:solidFill>
              </a:defRPr>
            </a:lvl3pPr>
            <a:lvl4pPr marL="606425" indent="0">
              <a:buFontTx/>
              <a:buNone/>
              <a:defRPr sz="1600">
                <a:solidFill>
                  <a:schemeClr val="accent4"/>
                </a:solidFill>
              </a:defRPr>
            </a:lvl4pPr>
            <a:lvl5pPr marL="830262" indent="0">
              <a:buFontTx/>
              <a:buNone/>
              <a:defRPr sz="1600">
                <a:solidFill>
                  <a:schemeClr val="accent4"/>
                </a:solidFill>
              </a:defRPr>
            </a:lvl5pPr>
          </a:lstStyle>
          <a:p>
            <a:pPr lvl="0"/>
            <a:r>
              <a:rPr lang="en-US" dirty="0"/>
              <a:t>Edit Master intro text</a:t>
            </a:r>
          </a:p>
        </p:txBody>
      </p:sp>
      <p:sp>
        <p:nvSpPr>
          <p:cNvPr id="4" name="Footer Placeholder 3"/>
          <p:cNvSpPr>
            <a:spLocks noGrp="1"/>
          </p:cNvSpPr>
          <p:nvPr>
            <p:ph type="ftr" sz="quarter" idx="12"/>
          </p:nvPr>
        </p:nvSpPr>
        <p:spPr/>
        <p:txBody>
          <a:bodyPr/>
          <a:lstStyle/>
          <a:p>
            <a:pPr defTabSz="685800">
              <a:lnSpc>
                <a:spcPct val="90000"/>
              </a:lnSpc>
              <a:spcBef>
                <a:spcPts val="600"/>
              </a:spcBef>
              <a:buClr>
                <a:schemeClr val="tx2"/>
              </a:buClr>
            </a:pPr>
            <a:endParaRPr lang="en-US" dirty="0"/>
          </a:p>
        </p:txBody>
      </p:sp>
    </p:spTree>
    <p:extLst>
      <p:ext uri="{BB962C8B-B14F-4D97-AF65-F5344CB8AC3E}">
        <p14:creationId xmlns:p14="http://schemas.microsoft.com/office/powerpoint/2010/main" val="1565085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D3649"/>
                </a:solidFill>
              </a:defRPr>
            </a:lvl1pPr>
          </a:lstStyle>
          <a:p>
            <a:r>
              <a:rPr lang="en-US"/>
              <a:t>Click to edit Master title style</a:t>
            </a:r>
            <a:endParaRPr lang="en-US" dirty="0"/>
          </a:p>
        </p:txBody>
      </p:sp>
      <p:sp>
        <p:nvSpPr>
          <p:cNvPr id="6" name="Content Placeholder 5"/>
          <p:cNvSpPr>
            <a:spLocks noGrp="1"/>
          </p:cNvSpPr>
          <p:nvPr>
            <p:ph sz="quarter" idx="12"/>
          </p:nvPr>
        </p:nvSpPr>
        <p:spPr>
          <a:xfrm>
            <a:off x="454269" y="914400"/>
            <a:ext cx="8232532" cy="4114800"/>
          </a:xfrm>
          <a:prstGeom prst="rect">
            <a:avLst/>
          </a:prstGeom>
        </p:spPr>
        <p:txBody>
          <a:bodyPr/>
          <a:lstStyle>
            <a:lvl1pPr marL="171450" indent="-171450">
              <a:buClr>
                <a:srgbClr val="FF5003"/>
              </a:buClr>
              <a:buFont typeface="Arial" panose="020B0604020202020204" pitchFamily="34" charset="0"/>
              <a:buChar char="•"/>
              <a:defRPr>
                <a:solidFill>
                  <a:srgbClr val="1D3649"/>
                </a:solidFill>
              </a:defRPr>
            </a:lvl1pPr>
            <a:lvl2pPr marL="449263" indent="-220663">
              <a:spcBef>
                <a:spcPts val="600"/>
              </a:spcBef>
              <a:defRPr>
                <a:solidFill>
                  <a:srgbClr val="1D3649"/>
                </a:solidFill>
              </a:defRPr>
            </a:lvl2pPr>
            <a:lvl3pPr marL="598488" indent="-125413">
              <a:spcBef>
                <a:spcPts val="600"/>
              </a:spcBef>
              <a:defRPr sz="1100">
                <a:solidFill>
                  <a:srgbClr val="1D3649"/>
                </a:solidFill>
              </a:defRPr>
            </a:lvl3pPr>
            <a:lvl4pPr marL="749300" indent="-142875">
              <a:spcBef>
                <a:spcPts val="600"/>
              </a:spcBef>
              <a:buFont typeface="Arial" panose="020B0604020202020204" pitchFamily="34" charset="0"/>
              <a:buChar char="•"/>
              <a:defRPr sz="1100" baseline="0">
                <a:solidFill>
                  <a:srgbClr val="1D3649"/>
                </a:solidFill>
              </a:defRPr>
            </a:lvl4pPr>
            <a:lvl5pPr marL="890588" indent="-141288">
              <a:spcBef>
                <a:spcPts val="600"/>
              </a:spcBef>
              <a:buFont typeface="Arial" panose="020B0604020202020204" pitchFamily="34" charset="0"/>
              <a:buChar char="•"/>
              <a:defRPr sz="1100">
                <a:solidFill>
                  <a:srgbClr val="1D36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pPr defTabSz="685800">
              <a:lnSpc>
                <a:spcPct val="90000"/>
              </a:lnSpc>
              <a:spcBef>
                <a:spcPts val="600"/>
              </a:spcBef>
              <a:buClr>
                <a:schemeClr val="tx2"/>
              </a:buClr>
            </a:pPr>
            <a:endParaRPr lang="en-US" dirty="0"/>
          </a:p>
        </p:txBody>
      </p:sp>
    </p:spTree>
    <p:extLst>
      <p:ext uri="{BB962C8B-B14F-4D97-AF65-F5344CB8AC3E}">
        <p14:creationId xmlns:p14="http://schemas.microsoft.com/office/powerpoint/2010/main" val="1195473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Header">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71600" y="0"/>
            <a:ext cx="7315200" cy="228601"/>
          </a:xfrm>
          <a:prstGeom prst="rect">
            <a:avLst/>
          </a:prstGeom>
        </p:spPr>
        <p:txBody>
          <a:bodyPr tIns="27432" bIns="27432">
            <a:normAutofit/>
          </a:bodyPr>
          <a:lstStyle>
            <a:lvl1pPr marL="0" indent="0" algn="r">
              <a:buFontTx/>
              <a:buNone/>
              <a:defRPr sz="900" cap="all" baseline="0">
                <a:solidFill>
                  <a:schemeClr val="bg1">
                    <a:lumMod val="65000"/>
                  </a:schemeClr>
                </a:solidFill>
              </a:defRPr>
            </a:lvl1pPr>
            <a:lvl2pPr marL="176212" indent="0">
              <a:buFontTx/>
              <a:buNone/>
              <a:defRPr/>
            </a:lvl2pPr>
            <a:lvl3pPr marL="384175" indent="0">
              <a:buFontTx/>
              <a:buNone/>
              <a:defRPr/>
            </a:lvl3pPr>
            <a:lvl4pPr marL="522288" indent="0">
              <a:buFontTx/>
              <a:buNone/>
              <a:defRPr/>
            </a:lvl4pPr>
            <a:lvl5pPr marL="696913" indent="0">
              <a:buFontTx/>
              <a:buNone/>
              <a:defRPr/>
            </a:lvl5pPr>
          </a:lstStyle>
          <a:p>
            <a:pPr lvl="0"/>
            <a:r>
              <a:rPr lang="en-US" dirty="0"/>
              <a:t>Edit Master HEADER 1  |  HEADER 2</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2"/>
          </p:nvPr>
        </p:nvSpPr>
        <p:spPr/>
        <p:txBody>
          <a:bodyPr/>
          <a:lstStyle/>
          <a:p>
            <a:pPr defTabSz="685800">
              <a:lnSpc>
                <a:spcPct val="90000"/>
              </a:lnSpc>
              <a:spcBef>
                <a:spcPts val="600"/>
              </a:spcBef>
              <a:buClr>
                <a:schemeClr val="tx2"/>
              </a:buClr>
            </a:pPr>
            <a:endParaRPr lang="en-US" dirty="0"/>
          </a:p>
        </p:txBody>
      </p:sp>
    </p:spTree>
    <p:extLst>
      <p:ext uri="{BB962C8B-B14F-4D97-AF65-F5344CB8AC3E}">
        <p14:creationId xmlns:p14="http://schemas.microsoft.com/office/powerpoint/2010/main" val="294381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Header, and Conten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71600" y="0"/>
            <a:ext cx="7314253" cy="228600"/>
          </a:xfrm>
          <a:prstGeom prst="rect">
            <a:avLst/>
          </a:prstGeom>
        </p:spPr>
        <p:txBody>
          <a:bodyPr tIns="27432" bIns="27432">
            <a:normAutofit/>
          </a:bodyPr>
          <a:lstStyle>
            <a:lvl1pPr marL="0" indent="0" algn="r">
              <a:buFontTx/>
              <a:buNone/>
              <a:defRPr sz="900" cap="all" baseline="0">
                <a:solidFill>
                  <a:schemeClr val="bg1">
                    <a:lumMod val="65000"/>
                  </a:schemeClr>
                </a:solidFill>
              </a:defRPr>
            </a:lvl1pPr>
            <a:lvl2pPr marL="176212" indent="0">
              <a:buFontTx/>
              <a:buNone/>
              <a:defRPr/>
            </a:lvl2pPr>
            <a:lvl3pPr marL="384175" indent="0">
              <a:buFontTx/>
              <a:buNone/>
              <a:defRPr/>
            </a:lvl3pPr>
            <a:lvl4pPr marL="522288" indent="0">
              <a:buFontTx/>
              <a:buNone/>
              <a:defRPr/>
            </a:lvl4pPr>
            <a:lvl5pPr marL="696913" indent="0">
              <a:buFontTx/>
              <a:buNone/>
              <a:defRPr/>
            </a:lvl5pPr>
          </a:lstStyle>
          <a:p>
            <a:pPr lvl="0"/>
            <a:r>
              <a:rPr lang="en-US" dirty="0"/>
              <a:t>Edit Master HEADER 1  |  HEADER 2</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6" name="Content Placeholder 5"/>
          <p:cNvSpPr>
            <a:spLocks noGrp="1"/>
          </p:cNvSpPr>
          <p:nvPr>
            <p:ph sz="quarter" idx="12"/>
          </p:nvPr>
        </p:nvSpPr>
        <p:spPr>
          <a:xfrm>
            <a:off x="457200" y="914401"/>
            <a:ext cx="8229600" cy="411479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pPr defTabSz="685800">
              <a:lnSpc>
                <a:spcPct val="90000"/>
              </a:lnSpc>
              <a:spcBef>
                <a:spcPts val="600"/>
              </a:spcBef>
              <a:buClr>
                <a:schemeClr val="tx2"/>
              </a:buClr>
            </a:pPr>
            <a:endParaRPr lang="en-US" dirty="0"/>
          </a:p>
        </p:txBody>
      </p:sp>
    </p:spTree>
    <p:extLst>
      <p:ext uri="{BB962C8B-B14F-4D97-AF65-F5344CB8AC3E}">
        <p14:creationId xmlns:p14="http://schemas.microsoft.com/office/powerpoint/2010/main" val="1197922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2"/>
          </p:nvPr>
        </p:nvSpPr>
        <p:spPr>
          <a:xfrm>
            <a:off x="454268" y="914400"/>
            <a:ext cx="3886200" cy="411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4800600" y="914400"/>
            <a:ext cx="3886200" cy="4114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4"/>
          </p:nvPr>
        </p:nvSpPr>
        <p:spPr/>
        <p:txBody>
          <a:bodyPr/>
          <a:lstStyle/>
          <a:p>
            <a:pPr defTabSz="685800">
              <a:lnSpc>
                <a:spcPct val="90000"/>
              </a:lnSpc>
              <a:spcBef>
                <a:spcPts val="600"/>
              </a:spcBef>
              <a:buClr>
                <a:schemeClr val="tx2"/>
              </a:buClr>
            </a:pPr>
            <a:endParaRPr lang="en-US" dirty="0"/>
          </a:p>
        </p:txBody>
      </p:sp>
    </p:spTree>
    <p:extLst>
      <p:ext uri="{BB962C8B-B14F-4D97-AF65-F5344CB8AC3E}">
        <p14:creationId xmlns:p14="http://schemas.microsoft.com/office/powerpoint/2010/main" val="107973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ffering Domains">
    <p:spTree>
      <p:nvGrpSpPr>
        <p:cNvPr id="1" name=""/>
        <p:cNvGrpSpPr/>
        <p:nvPr/>
      </p:nvGrpSpPr>
      <p:grpSpPr>
        <a:xfrm>
          <a:off x="0" y="0"/>
          <a:ext cx="0" cy="0"/>
          <a:chOff x="0" y="0"/>
          <a:chExt cx="0" cy="0"/>
        </a:xfrm>
      </p:grpSpPr>
      <p:sp>
        <p:nvSpPr>
          <p:cNvPr id="3" name="Footer Placeholder 2"/>
          <p:cNvSpPr>
            <a:spLocks noGrp="1"/>
          </p:cNvSpPr>
          <p:nvPr>
            <p:ph type="ftr" sz="quarter" idx="14"/>
          </p:nvPr>
        </p:nvSpPr>
        <p:spPr/>
        <p:txBody>
          <a:bodyPr/>
          <a:lstStyle/>
          <a:p>
            <a:pPr defTabSz="685800">
              <a:lnSpc>
                <a:spcPct val="90000"/>
              </a:lnSpc>
              <a:spcBef>
                <a:spcPts val="600"/>
              </a:spcBef>
              <a:buClr>
                <a:schemeClr val="tx2"/>
              </a:buClr>
            </a:pPr>
            <a:endParaRPr lang="en-US" dirty="0"/>
          </a:p>
        </p:txBody>
      </p:sp>
      <p:sp>
        <p:nvSpPr>
          <p:cNvPr id="4" name="Rectangle 3"/>
          <p:cNvSpPr/>
          <p:nvPr userDrawn="1"/>
        </p:nvSpPr>
        <p:spPr>
          <a:xfrm>
            <a:off x="0" y="0"/>
            <a:ext cx="4533900" cy="5448300"/>
          </a:xfrm>
          <a:prstGeom prst="rect">
            <a:avLst/>
          </a:prstGeom>
          <a:solidFill>
            <a:schemeClr val="bg1">
              <a:lumMod val="95000"/>
            </a:schemeClr>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sp>
        <p:nvSpPr>
          <p:cNvPr id="2" name="Title 1"/>
          <p:cNvSpPr>
            <a:spLocks noGrp="1"/>
          </p:cNvSpPr>
          <p:nvPr>
            <p:ph type="title"/>
          </p:nvPr>
        </p:nvSpPr>
        <p:spPr>
          <a:xfrm>
            <a:off x="4953000" y="340265"/>
            <a:ext cx="3848100" cy="993235"/>
          </a:xfrm>
        </p:spPr>
        <p:txBody>
          <a:bodyPr/>
          <a:lstStyle/>
          <a:p>
            <a:r>
              <a:rPr lang="en-US" dirty="0"/>
              <a:t>Click to edit Master title style</a:t>
            </a:r>
          </a:p>
        </p:txBody>
      </p:sp>
      <p:sp>
        <p:nvSpPr>
          <p:cNvPr id="6" name="Content Placeholder 5"/>
          <p:cNvSpPr>
            <a:spLocks noGrp="1"/>
          </p:cNvSpPr>
          <p:nvPr>
            <p:ph sz="quarter" idx="12"/>
          </p:nvPr>
        </p:nvSpPr>
        <p:spPr>
          <a:xfrm>
            <a:off x="4944794" y="1623581"/>
            <a:ext cx="3856306" cy="3405619"/>
          </a:xfrm>
          <a:prstGeom prst="rect">
            <a:avLst/>
          </a:prstGeom>
        </p:spPr>
        <p:txBody>
          <a:bodyPr/>
          <a:lstStyle>
            <a:lvl1pPr marL="0" indent="0">
              <a:buNone/>
              <a:defRPr/>
            </a:lvl1pPr>
            <a:lvl2pPr marL="212725" indent="0">
              <a:buNone/>
              <a:defRPr/>
            </a:lvl2pPr>
            <a:lvl3pPr marL="449262" indent="0">
              <a:buNone/>
              <a:defRPr/>
            </a:lvl3pPr>
            <a:lvl4pPr marL="606425" indent="0">
              <a:buNone/>
              <a:defRPr/>
            </a:lvl4pPr>
            <a:lvl5pPr marL="83026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953000" y="50183"/>
            <a:ext cx="758952" cy="0"/>
          </a:xfrm>
          <a:prstGeom prst="line">
            <a:avLst/>
          </a:prstGeom>
          <a:ln w="101600">
            <a:solidFill>
              <a:srgbClr val="FF5004"/>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409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a:xfrm>
            <a:off x="0" y="5458968"/>
            <a:ext cx="9144000" cy="256032"/>
          </a:xfrm>
          <a:prstGeom prst="rect">
            <a:avLst/>
          </a:prstGeom>
          <a:solidFill>
            <a:srgbClr val="1D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en-US" dirty="0">
              <a:solidFill>
                <a:srgbClr val="FFFFFF"/>
              </a:solidFill>
            </a:endParaRPr>
          </a:p>
        </p:txBody>
      </p:sp>
      <p:sp>
        <p:nvSpPr>
          <p:cNvPr id="2" name="Title Placeholder 1"/>
          <p:cNvSpPr>
            <a:spLocks noGrp="1"/>
          </p:cNvSpPr>
          <p:nvPr userDrawn="1">
            <p:ph type="title"/>
          </p:nvPr>
        </p:nvSpPr>
        <p:spPr>
          <a:xfrm>
            <a:off x="454269" y="225965"/>
            <a:ext cx="8231583" cy="345535"/>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11" name="Footer Placeholder 10"/>
          <p:cNvSpPr>
            <a:spLocks noGrp="1"/>
          </p:cNvSpPr>
          <p:nvPr>
            <p:ph type="ftr" sz="quarter" idx="3"/>
          </p:nvPr>
        </p:nvSpPr>
        <p:spPr>
          <a:xfrm flipH="1">
            <a:off x="7048500" y="5473125"/>
            <a:ext cx="1137885" cy="182880"/>
          </a:xfrm>
          <a:prstGeom prst="rect">
            <a:avLst/>
          </a:prstGeom>
          <a:noFill/>
        </p:spPr>
        <p:txBody>
          <a:bodyPr vert="horz" wrap="none" lIns="0" tIns="0" rIns="0" bIns="0" rtlCol="0" anchor="b" anchorCtr="0">
            <a:noAutofit/>
          </a:bodyPr>
          <a:lstStyle>
            <a:lvl1pPr algn="r">
              <a:defRPr lang="en-US" sz="900" b="0" cap="all" baseline="0" dirty="0">
                <a:solidFill>
                  <a:schemeClr val="bg1"/>
                </a:solidFill>
                <a:ea typeface="+mn-ea"/>
                <a:cs typeface="Arial" panose="020B0604020202020204" pitchFamily="34" charset="0"/>
              </a:defRPr>
            </a:lvl1pPr>
          </a:lstStyle>
          <a:p>
            <a:pPr defTabSz="685800">
              <a:lnSpc>
                <a:spcPct val="90000"/>
              </a:lnSpc>
              <a:spcBef>
                <a:spcPts val="600"/>
              </a:spcBef>
              <a:buClr>
                <a:schemeClr val="tx2"/>
              </a:buClr>
            </a:pPr>
            <a:endParaRPr lang="en-US" dirty="0"/>
          </a:p>
        </p:txBody>
      </p:sp>
      <p:sp>
        <p:nvSpPr>
          <p:cNvPr id="156" name="Text Placeholder 155"/>
          <p:cNvSpPr>
            <a:spLocks noGrp="1"/>
          </p:cNvSpPr>
          <p:nvPr userDrawn="1">
            <p:ph type="body" idx="1"/>
          </p:nvPr>
        </p:nvSpPr>
        <p:spPr>
          <a:xfrm>
            <a:off x="457200" y="914400"/>
            <a:ext cx="8229600" cy="4111371"/>
          </a:xfrm>
          <a:prstGeom prst="rect">
            <a:avLst/>
          </a:prstGeom>
        </p:spPr>
        <p:txBody>
          <a:bodyPr vert="horz" lIns="0" tIns="54864" rIns="0" bIns="54864"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8" name="Straight Connector 17"/>
          <p:cNvCxnSpPr/>
          <p:nvPr userDrawn="1"/>
        </p:nvCxnSpPr>
        <p:spPr>
          <a:xfrm>
            <a:off x="454269" y="50183"/>
            <a:ext cx="758952" cy="0"/>
          </a:xfrm>
          <a:prstGeom prst="line">
            <a:avLst/>
          </a:prstGeom>
          <a:ln w="101600">
            <a:solidFill>
              <a:srgbClr val="FF500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14300" y="5473125"/>
            <a:ext cx="1748202" cy="182880"/>
          </a:xfrm>
          <a:prstGeom prst="rect">
            <a:avLst/>
          </a:prstGeom>
          <a:noFill/>
        </p:spPr>
        <p:txBody>
          <a:bodyPr vert="horz" wrap="none" lIns="0" tIns="0" rIns="0" bIns="0" rtlCol="0" anchor="b" anchorCtr="0">
            <a:noAutofit/>
          </a:bodyPr>
          <a:lstStyle>
            <a:defPPr>
              <a:defRPr lang="en-US"/>
            </a:defPPr>
            <a:lvl1pPr algn="r" defTabSz="685800">
              <a:lnSpc>
                <a:spcPct val="90000"/>
              </a:lnSpc>
              <a:spcBef>
                <a:spcPts val="600"/>
              </a:spcBef>
              <a:buClr>
                <a:schemeClr val="tx2"/>
              </a:buClr>
              <a:defRPr sz="800" b="0" cap="all" baseline="0">
                <a:solidFill>
                  <a:schemeClr val="bg1"/>
                </a:solidFill>
                <a:ea typeface="+mn-ea"/>
                <a:cs typeface="Arial" panose="020B0604020202020204" pitchFamily="34" charset="0"/>
              </a:defRPr>
            </a:lvl1pPr>
          </a:lstStyle>
          <a:p>
            <a:pPr algn="l" eaLnBrk="1" hangingPunct="1">
              <a:buClr>
                <a:srgbClr val="1D3649"/>
              </a:buClr>
              <a:tabLst>
                <a:tab pos="173038" algn="r"/>
                <a:tab pos="346075" algn="l"/>
              </a:tabLst>
            </a:pPr>
            <a:r>
              <a:rPr lang="en-US" sz="900" cap="none" dirty="0">
                <a:solidFill>
                  <a:srgbClr val="FFFFFF"/>
                </a:solidFill>
              </a:rPr>
              <a:t>	</a:t>
            </a:r>
            <a:fld id="{69536531-B958-4C09-B602-69D38812002E}" type="slidenum">
              <a:rPr lang="en-US" sz="900" cap="none" smtClean="0">
                <a:solidFill>
                  <a:srgbClr val="FFFFFF"/>
                </a:solidFill>
              </a:rPr>
              <a:pPr algn="l" eaLnBrk="1" hangingPunct="1">
                <a:buClr>
                  <a:srgbClr val="1D3649"/>
                </a:buClr>
                <a:tabLst>
                  <a:tab pos="173038" algn="r"/>
                  <a:tab pos="346075" algn="l"/>
                </a:tabLst>
              </a:pPr>
              <a:t>‹#›</a:t>
            </a:fld>
            <a:r>
              <a:rPr lang="en-US" sz="900" cap="none" dirty="0">
                <a:solidFill>
                  <a:srgbClr val="FFFFFF"/>
                </a:solidFill>
              </a:rPr>
              <a:t>	IBM Security</a:t>
            </a:r>
          </a:p>
        </p:txBody>
      </p:sp>
      <p:pic>
        <p:nvPicPr>
          <p:cNvPr id="15" name="Picture 14"/>
          <p:cNvPicPr>
            <a:picLocks noChangeAspect="1"/>
          </p:cNvPicPr>
          <p:nvPr userDrawn="1"/>
        </p:nvPicPr>
        <p:blipFill rotWithShape="1">
          <a:blip r:embed="rId22"/>
          <a:srcRect r="6184"/>
          <a:stretch/>
        </p:blipFill>
        <p:spPr>
          <a:xfrm>
            <a:off x="8563124" y="5511500"/>
            <a:ext cx="344194" cy="137814"/>
          </a:xfrm>
          <a:prstGeom prst="rect">
            <a:avLst/>
          </a:prstGeom>
        </p:spPr>
      </p:pic>
    </p:spTree>
    <p:extLst>
      <p:ext uri="{BB962C8B-B14F-4D97-AF65-F5344CB8AC3E}">
        <p14:creationId xmlns:p14="http://schemas.microsoft.com/office/powerpoint/2010/main" val="963827839"/>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 id="2147484169" r:id="rId12"/>
    <p:sldLayoutId id="2147484170" r:id="rId13"/>
    <p:sldLayoutId id="2147484171" r:id="rId14"/>
    <p:sldLayoutId id="2147484172" r:id="rId15"/>
    <p:sldLayoutId id="2147484173" r:id="rId16"/>
    <p:sldLayoutId id="2147484174" r:id="rId17"/>
    <p:sldLayoutId id="2147484175" r:id="rId18"/>
    <p:sldLayoutId id="2147484176" r:id="rId19"/>
    <p:sldLayoutId id="2147484177" r:id="rId20"/>
  </p:sldLayoutIdLst>
  <p:hf sldNum="0" hdr="0" ftr="0" dt="0"/>
  <p:txStyles>
    <p:titleStyle>
      <a:lvl1pPr algn="l" defTabSz="228600" rtl="0" eaLnBrk="1" latinLnBrk="0" hangingPunct="1">
        <a:lnSpc>
          <a:spcPts val="2300"/>
        </a:lnSpc>
        <a:spcBef>
          <a:spcPct val="0"/>
        </a:spcBef>
        <a:buNone/>
        <a:tabLst>
          <a:tab pos="228600" algn="l"/>
        </a:tabLst>
        <a:defRPr sz="2200" kern="1200" baseline="0">
          <a:solidFill>
            <a:srgbClr val="1D3649"/>
          </a:solidFill>
          <a:latin typeface="Arial" panose="020B0604020202020204" pitchFamily="34" charset="0"/>
          <a:ea typeface="+mj-ea"/>
          <a:cs typeface="Arial" panose="020B0604020202020204" pitchFamily="34" charset="0"/>
        </a:defRPr>
      </a:lvl1pPr>
    </p:titleStyle>
    <p:bodyStyle>
      <a:lvl1pPr marL="198438" indent="-198438" algn="l" defTabSz="685800" rtl="0" eaLnBrk="1" latinLnBrk="0" hangingPunct="1">
        <a:lnSpc>
          <a:spcPct val="100000"/>
        </a:lnSpc>
        <a:spcBef>
          <a:spcPts val="1200"/>
        </a:spcBef>
        <a:buClr>
          <a:srgbClr val="FF5003"/>
        </a:buClr>
        <a:buFont typeface="Arial" panose="020B0604020202020204" pitchFamily="34" charset="0"/>
        <a:buChar char="•"/>
        <a:defRPr sz="1400" kern="1200">
          <a:solidFill>
            <a:srgbClr val="1D3649"/>
          </a:solidFill>
          <a:latin typeface="Arial" panose="020B0604020202020204" pitchFamily="34" charset="0"/>
          <a:ea typeface="+mn-ea"/>
          <a:cs typeface="Arial" panose="020B0604020202020204" pitchFamily="34" charset="0"/>
        </a:defRPr>
      </a:lvl1pPr>
      <a:lvl2pPr marL="409575" marR="0" indent="-196850" algn="l" defTabSz="685800" rtl="0" eaLnBrk="1" fontAlgn="auto" latinLnBrk="0" hangingPunct="1">
        <a:lnSpc>
          <a:spcPct val="100000"/>
        </a:lnSpc>
        <a:spcBef>
          <a:spcPts val="300"/>
        </a:spcBef>
        <a:spcAft>
          <a:spcPts val="0"/>
        </a:spcAft>
        <a:buClr>
          <a:srgbClr val="FF5004"/>
        </a:buClr>
        <a:buSzTx/>
        <a:buFont typeface="Symbol" panose="05050102010706020507" pitchFamily="18" charset="2"/>
        <a:buChar char="-"/>
        <a:tabLst/>
        <a:defRPr sz="1200" kern="1200">
          <a:solidFill>
            <a:srgbClr val="1D3649"/>
          </a:solidFill>
          <a:latin typeface="Arial" panose="020B0604020202020204" pitchFamily="34" charset="0"/>
          <a:ea typeface="+mn-ea"/>
          <a:cs typeface="Arial" panose="020B0604020202020204" pitchFamily="34" charset="0"/>
        </a:defRPr>
      </a:lvl2pPr>
      <a:lvl3pPr marL="593725" marR="0" indent="-144463"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baseline="0">
          <a:solidFill>
            <a:srgbClr val="1D3649"/>
          </a:solidFill>
          <a:latin typeface="Arial" panose="020B0604020202020204" pitchFamily="34" charset="0"/>
          <a:ea typeface="+mn-ea"/>
          <a:cs typeface="Arial" panose="020B0604020202020204" pitchFamily="34" charset="0"/>
        </a:defRPr>
      </a:lvl3pPr>
      <a:lvl4pPr marL="769938" marR="0" indent="-163513"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a:solidFill>
            <a:srgbClr val="1D3649"/>
          </a:solidFill>
          <a:latin typeface="Arial" panose="020B0604020202020204" pitchFamily="34" charset="0"/>
          <a:ea typeface="+mn-ea"/>
          <a:cs typeface="Arial" panose="020B0604020202020204" pitchFamily="34" charset="0"/>
        </a:defRPr>
      </a:lvl4pPr>
      <a:lvl5pPr marL="990600" marR="0" indent="-160338"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a:solidFill>
            <a:srgbClr val="1D3649"/>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5472">
          <p15:clr>
            <a:srgbClr val="F26B43"/>
          </p15:clr>
        </p15:guide>
        <p15:guide id="3" orient="horz" pos="576">
          <p15:clr>
            <a:srgbClr val="F26B43"/>
          </p15:clr>
        </p15:guide>
        <p15:guide id="4" orient="horz" pos="3168">
          <p15:clr>
            <a:srgbClr val="F26B43"/>
          </p15:clr>
        </p15:guide>
        <p15:guide id="7" pos="288">
          <p15:clr>
            <a:srgbClr val="F26B43"/>
          </p15:clr>
        </p15:guide>
        <p15:guide id="8" pos="2880">
          <p15:clr>
            <a:srgbClr val="F26B43"/>
          </p15:clr>
        </p15:guide>
        <p15:guide id="9" orient="horz" pos="2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hyperlink" Target="mailto:gbarrow@us.ibm.com"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hyperlink" Target="mailto:cchau@us.ibm.com" TargetMode="External"/><Relationship Id="rId4" Type="http://schemas.openxmlformats.org/officeDocument/2006/relationships/hyperlink" Target="mailto:Dinesh.Nagarajan@uk.ibm.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8.jpeg"/><Relationship Id="rId5" Type="http://schemas.openxmlformats.org/officeDocument/2006/relationships/image" Target="../media/image29.png"/><Relationship Id="rId4" Type="http://schemas.openxmlformats.org/officeDocument/2006/relationships/image" Target="../media/image28.tiff"/></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chart" Target="../charts/chart2.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2.png"/><Relationship Id="rId18" Type="http://schemas.openxmlformats.org/officeDocument/2006/relationships/diagramColors" Target="../diagrams/colors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diagramQuickStyle" Target="../diagrams/quickStyle3.xml"/><Relationship Id="rId2" Type="http://schemas.openxmlformats.org/officeDocument/2006/relationships/notesSlide" Target="../notesSlides/notesSlide4.xml"/><Relationship Id="rId16" Type="http://schemas.openxmlformats.org/officeDocument/2006/relationships/diagramLayout" Target="../diagrams/layout3.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Data" Target="../diagrams/data3.xml"/><Relationship Id="rId10" Type="http://schemas.openxmlformats.org/officeDocument/2006/relationships/diagramQuickStyle" Target="../diagrams/quickStyle2.xml"/><Relationship Id="rId19" Type="http://schemas.microsoft.com/office/2007/relationships/diagramDrawing" Target="../diagrams/drawing3.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13.jpg&amp;ehk=JayY0tU9h7UObYyVkNnU7g&amp;r=0&amp;pid=OfficeInsert"/></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latin typeface="Helvetica Neue" charset="0"/>
                <a:ea typeface="Helvetica Neue" charset="0"/>
                <a:cs typeface="Helvetica Neue" charset="0"/>
              </a:rPr>
              <a:t>Application Security Services</a:t>
            </a:r>
            <a:br>
              <a:rPr lang="en-US" sz="3200" dirty="0">
                <a:latin typeface="Helvetica Neue" charset="0"/>
                <a:ea typeface="Helvetica Neue" charset="0"/>
                <a:cs typeface="Helvetica Neue" charset="0"/>
              </a:rPr>
            </a:br>
            <a:r>
              <a:rPr lang="en-US" sz="3200" dirty="0">
                <a:latin typeface="Helvetica Neue" charset="0"/>
                <a:ea typeface="Helvetica Neue" charset="0"/>
                <a:cs typeface="Helvetica Neue" charset="0"/>
              </a:rPr>
              <a:t>Secure by Design</a:t>
            </a:r>
            <a:endParaRPr lang="en-US" sz="3200" dirty="0"/>
          </a:p>
        </p:txBody>
      </p:sp>
      <p:sp>
        <p:nvSpPr>
          <p:cNvPr id="5" name="Text Placeholder 4"/>
          <p:cNvSpPr>
            <a:spLocks noGrp="1"/>
          </p:cNvSpPr>
          <p:nvPr>
            <p:ph type="body" sz="quarter" idx="14"/>
          </p:nvPr>
        </p:nvSpPr>
        <p:spPr/>
        <p:txBody>
          <a:bodyPr/>
          <a:lstStyle/>
          <a:p>
            <a:r>
              <a:rPr lang="en-US" dirty="0"/>
              <a:t> January 2018</a:t>
            </a:r>
          </a:p>
        </p:txBody>
      </p:sp>
      <p:sp>
        <p:nvSpPr>
          <p:cNvPr id="4" name="TextBox 3"/>
          <p:cNvSpPr txBox="1"/>
          <p:nvPr/>
        </p:nvSpPr>
        <p:spPr>
          <a:xfrm>
            <a:off x="454570" y="2707909"/>
            <a:ext cx="4010713" cy="215444"/>
          </a:xfrm>
          <a:prstGeom prst="rect">
            <a:avLst/>
          </a:prstGeom>
          <a:noFill/>
        </p:spPr>
        <p:txBody>
          <a:bodyPr wrap="none" lIns="0" tIns="0" rIns="0" bIns="0" rtlCol="0">
            <a:spAutoFit/>
          </a:bodyPr>
          <a:lstStyle/>
          <a:p>
            <a:r>
              <a:rPr lang="en-US" sz="1400" dirty="0">
                <a:solidFill>
                  <a:schemeClr val="bg1"/>
                </a:solidFill>
              </a:rPr>
              <a:t>Security and GBS partnership &amp; Go to Market plan</a:t>
            </a:r>
          </a:p>
        </p:txBody>
      </p:sp>
      <p:sp>
        <p:nvSpPr>
          <p:cNvPr id="6" name="TextBox 5"/>
          <p:cNvSpPr txBox="1"/>
          <p:nvPr/>
        </p:nvSpPr>
        <p:spPr>
          <a:xfrm>
            <a:off x="454570" y="3900605"/>
            <a:ext cx="2780243" cy="1138773"/>
          </a:xfrm>
          <a:prstGeom prst="rect">
            <a:avLst/>
          </a:prstGeom>
          <a:noFill/>
        </p:spPr>
        <p:txBody>
          <a:bodyPr wrap="square" lIns="0" tIns="0" rIns="0" bIns="0" rtlCol="0">
            <a:spAutoFit/>
          </a:bodyPr>
          <a:lstStyle/>
          <a:p>
            <a:r>
              <a:rPr lang="en-US" sz="1400" b="1" dirty="0">
                <a:solidFill>
                  <a:schemeClr val="bg1"/>
                </a:solidFill>
              </a:rPr>
              <a:t>CHRISTOPHE CHAU</a:t>
            </a:r>
          </a:p>
          <a:p>
            <a:r>
              <a:rPr lang="en-US" dirty="0">
                <a:solidFill>
                  <a:schemeClr val="bg1"/>
                </a:solidFill>
              </a:rPr>
              <a:t>Senior Managing Consultant</a:t>
            </a:r>
          </a:p>
          <a:p>
            <a:r>
              <a:rPr lang="en-US" dirty="0">
                <a:solidFill>
                  <a:schemeClr val="bg1"/>
                </a:solidFill>
              </a:rPr>
              <a:t>Global Center Of Competencies</a:t>
            </a:r>
          </a:p>
          <a:p>
            <a:r>
              <a:rPr lang="en-US" dirty="0">
                <a:solidFill>
                  <a:schemeClr val="bg1"/>
                </a:solidFill>
              </a:rPr>
              <a:t>Data &amp; Application Security Services</a:t>
            </a:r>
          </a:p>
          <a:p>
            <a:endParaRPr lang="en-US" dirty="0">
              <a:solidFill>
                <a:schemeClr val="bg1"/>
              </a:solidFill>
            </a:endParaRPr>
          </a:p>
          <a:p>
            <a:r>
              <a:rPr lang="en-US" dirty="0">
                <a:solidFill>
                  <a:schemeClr val="bg1"/>
                </a:solidFill>
              </a:rPr>
              <a:t>cchau@us.ibm.com</a:t>
            </a:r>
          </a:p>
        </p:txBody>
      </p:sp>
    </p:spTree>
    <p:extLst>
      <p:ext uri="{BB962C8B-B14F-4D97-AF65-F5344CB8AC3E}">
        <p14:creationId xmlns:p14="http://schemas.microsoft.com/office/powerpoint/2010/main" val="353400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31"/>
          <p:cNvSpPr>
            <a:spLocks noChangeArrowheads="1"/>
          </p:cNvSpPr>
          <p:nvPr/>
        </p:nvSpPr>
        <p:spPr bwMode="auto">
          <a:xfrm>
            <a:off x="454269" y="772390"/>
            <a:ext cx="8231582" cy="1056409"/>
          </a:xfrm>
          <a:prstGeom prst="rect">
            <a:avLst/>
          </a:prstGeom>
          <a:solidFill>
            <a:schemeClr val="bg1">
              <a:lumMod val="85000"/>
            </a:schemeClr>
          </a:solidFill>
          <a:ln w="9525">
            <a:noFill/>
            <a:miter lim="800000"/>
            <a:headEnd/>
            <a:tailEnd/>
          </a:ln>
        </p:spPr>
        <p:txBody>
          <a:bodyPr lIns="48006" tIns="68580" rIns="48006" bIns="68580"/>
          <a:lstStyle/>
          <a:p>
            <a:pPr>
              <a:lnSpc>
                <a:spcPct val="90000"/>
              </a:lnSpc>
              <a:spcBef>
                <a:spcPct val="50000"/>
              </a:spcBef>
              <a:defRPr/>
            </a:pPr>
            <a:endParaRPr lang="en-US" sz="675" kern="0" dirty="0">
              <a:latin typeface="+mn-lt"/>
              <a:ea typeface="ＭＳ Ｐゴシック" charset="0"/>
              <a:cs typeface="ＭＳ Ｐゴシック" charset="0"/>
            </a:endParaRPr>
          </a:p>
        </p:txBody>
      </p:sp>
      <p:sp>
        <p:nvSpPr>
          <p:cNvPr id="52" name="Rectangle 31"/>
          <p:cNvSpPr>
            <a:spLocks noChangeArrowheads="1"/>
          </p:cNvSpPr>
          <p:nvPr/>
        </p:nvSpPr>
        <p:spPr bwMode="auto">
          <a:xfrm>
            <a:off x="559045" y="866161"/>
            <a:ext cx="8028081" cy="828675"/>
          </a:xfrm>
          <a:prstGeom prst="rect">
            <a:avLst/>
          </a:prstGeom>
          <a:solidFill>
            <a:srgbClr val="FFFFFF"/>
          </a:solidFill>
          <a:ln w="9525">
            <a:noFill/>
            <a:miter lim="800000"/>
            <a:headEnd/>
            <a:tailEnd/>
          </a:ln>
        </p:spPr>
        <p:txBody>
          <a:bodyPr lIns="48006" tIns="68580" rIns="48006" bIns="68580"/>
          <a:lstStyle/>
          <a:p>
            <a:pPr>
              <a:lnSpc>
                <a:spcPct val="90000"/>
              </a:lnSpc>
              <a:spcBef>
                <a:spcPct val="50000"/>
              </a:spcBef>
              <a:defRPr/>
            </a:pPr>
            <a:endParaRPr lang="en-US" sz="675" kern="0" dirty="0">
              <a:latin typeface="+mn-lt"/>
              <a:ea typeface="ＭＳ Ｐゴシック" charset="0"/>
              <a:cs typeface="ＭＳ Ｐゴシック" charset="0"/>
            </a:endParaRPr>
          </a:p>
        </p:txBody>
      </p:sp>
      <p:sp>
        <p:nvSpPr>
          <p:cNvPr id="57" name="Rectangle 56"/>
          <p:cNvSpPr/>
          <p:nvPr/>
        </p:nvSpPr>
        <p:spPr bwMode="auto">
          <a:xfrm>
            <a:off x="595955" y="932836"/>
            <a:ext cx="734616" cy="647700"/>
          </a:xfrm>
          <a:prstGeom prst="rect">
            <a:avLst/>
          </a:prstGeom>
          <a:solidFill>
            <a:schemeClr val="bg2">
              <a:lumMod val="50000"/>
            </a:schemeClr>
          </a:solidFill>
          <a:ln w="19050">
            <a:solidFill>
              <a:schemeClr val="bg1">
                <a:lumMod val="85000"/>
              </a:schemeClr>
            </a:solidFill>
          </a:ln>
          <a:effectLst>
            <a:outerShdw blurRad="50800" dist="38100" dir="2700000" algn="tl" rotWithShape="0">
              <a:srgbClr val="000000">
                <a:alpha val="43000"/>
              </a:srgbClr>
            </a:outerShdw>
          </a:effectLst>
          <a:extLst/>
        </p:spPr>
        <p:txBody>
          <a:bodyPr anchor="ctr"/>
          <a:lstStyle/>
          <a:p>
            <a:pPr algn="ctr">
              <a:defRPr/>
            </a:pPr>
            <a:r>
              <a:rPr lang="en-US" sz="900" b="1" dirty="0">
                <a:solidFill>
                  <a:srgbClr val="FFFFFF"/>
                </a:solidFill>
                <a:latin typeface="+mn-lt"/>
                <a:ea typeface="ＭＳ Ｐゴシック" charset="0"/>
              </a:rPr>
              <a:t>Offering overview</a:t>
            </a:r>
          </a:p>
        </p:txBody>
      </p:sp>
      <p:sp>
        <p:nvSpPr>
          <p:cNvPr id="4" name="Title 3"/>
          <p:cNvSpPr>
            <a:spLocks noGrp="1"/>
          </p:cNvSpPr>
          <p:nvPr>
            <p:ph type="title"/>
          </p:nvPr>
        </p:nvSpPr>
        <p:spPr>
          <a:xfrm>
            <a:off x="454269" y="225965"/>
            <a:ext cx="8231583" cy="294953"/>
          </a:xfrm>
        </p:spPr>
        <p:txBody>
          <a:bodyPr>
            <a:spAutoFit/>
          </a:bodyPr>
          <a:lstStyle/>
          <a:p>
            <a:pPr>
              <a:defRPr/>
            </a:pPr>
            <a:r>
              <a:rPr lang="en-US" sz="2000" dirty="0">
                <a:solidFill>
                  <a:schemeClr val="tx1"/>
                </a:solidFill>
                <a:latin typeface="+mn-lt"/>
              </a:rPr>
              <a:t>Secure Development Support Services</a:t>
            </a:r>
          </a:p>
        </p:txBody>
      </p:sp>
      <p:cxnSp>
        <p:nvCxnSpPr>
          <p:cNvPr id="33" name="Straight Connector 32"/>
          <p:cNvCxnSpPr/>
          <p:nvPr/>
        </p:nvCxnSpPr>
        <p:spPr>
          <a:xfrm>
            <a:off x="7429500" y="932836"/>
            <a:ext cx="0" cy="713186"/>
          </a:xfrm>
          <a:prstGeom prst="line">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extLst>
              <p:ext uri="{D42A27DB-BD31-4B8C-83A1-F6EECF244321}">
                <p14:modId xmlns:p14="http://schemas.microsoft.com/office/powerpoint/2010/main" val="563681506"/>
              </p:ext>
            </p:extLst>
          </p:nvPr>
        </p:nvGraphicFramePr>
        <p:xfrm>
          <a:off x="454269" y="1964249"/>
          <a:ext cx="2590800" cy="3431604"/>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20000"/>
                    </a:ext>
                  </a:extLst>
                </a:gridCol>
              </a:tblGrid>
              <a:tr h="469301">
                <a:tc>
                  <a:txBody>
                    <a:bodyPr/>
                    <a:lstStyle/>
                    <a:p>
                      <a:pPr algn="ctr"/>
                      <a:r>
                        <a:rPr lang="en-US" sz="1000" dirty="0"/>
                        <a:t>Objectives</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2962303">
                <a:tc>
                  <a:txBody>
                    <a:bodyPr/>
                    <a:lstStyle/>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baseline="0" dirty="0">
                          <a:solidFill>
                            <a:schemeClr val="tx1"/>
                          </a:solidFill>
                          <a:latin typeface="+mn-lt"/>
                          <a:ea typeface="+mn-ea"/>
                          <a:cs typeface="+mn-cs"/>
                        </a:rPr>
                        <a:t>Help clients to strategically plan security integration during application development process.</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kern="1200" baseline="0" dirty="0">
                        <a:solidFill>
                          <a:schemeClr val="tx1"/>
                        </a:solidFill>
                        <a:latin typeface="+mn-lt"/>
                        <a:ea typeface="+mn-ea"/>
                        <a:cs typeface="+mn-cs"/>
                      </a:endParaRP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baseline="0" dirty="0">
                          <a:solidFill>
                            <a:schemeClr val="tx1"/>
                          </a:solidFill>
                          <a:latin typeface="+mn-lt"/>
                          <a:ea typeface="+mn-ea"/>
                          <a:cs typeface="+mn-cs"/>
                        </a:rPr>
                        <a:t>Identify security requirements proactively to provide development teams with directions and security objectives.</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kern="1200" baseline="0" dirty="0">
                        <a:solidFill>
                          <a:schemeClr val="tx1"/>
                        </a:solidFill>
                        <a:latin typeface="+mn-lt"/>
                        <a:ea typeface="+mn-ea"/>
                        <a:cs typeface="+mn-cs"/>
                      </a:endParaRP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baseline="0" dirty="0">
                          <a:solidFill>
                            <a:schemeClr val="tx1"/>
                          </a:solidFill>
                          <a:latin typeface="+mn-lt"/>
                          <a:ea typeface="+mn-ea"/>
                          <a:cs typeface="+mn-cs"/>
                        </a:rPr>
                        <a:t>Adopt a risk-driven model while designing applications’ security architecture by using threat modeling.</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pSp>
        <p:nvGrpSpPr>
          <p:cNvPr id="86030" name="Group 12"/>
          <p:cNvGrpSpPr>
            <a:grpSpLocks/>
          </p:cNvGrpSpPr>
          <p:nvPr/>
        </p:nvGrpSpPr>
        <p:grpSpPr bwMode="auto">
          <a:xfrm>
            <a:off x="559045" y="1967519"/>
            <a:ext cx="435770" cy="420291"/>
            <a:chOff x="3464790" y="3150745"/>
            <a:chExt cx="580744" cy="559963"/>
          </a:xfrm>
        </p:grpSpPr>
        <p:sp>
          <p:nvSpPr>
            <p:cNvPr id="53" name="Oval 52"/>
            <p:cNvSpPr/>
            <p:nvPr/>
          </p:nvSpPr>
          <p:spPr bwMode="auto">
            <a:xfrm>
              <a:off x="3464790" y="3150745"/>
              <a:ext cx="580744" cy="559963"/>
            </a:xfrm>
            <a:prstGeom prst="ellipse">
              <a:avLst/>
            </a:prstGeom>
            <a:solidFill>
              <a:schemeClr val="bg1"/>
            </a:solidFill>
            <a:ln w="38100" cmpd="sng">
              <a:solidFill>
                <a:schemeClr val="bg2">
                  <a:lumMod val="75000"/>
                </a:schemeClr>
              </a:solidFill>
            </a:ln>
            <a:effectLst/>
            <a:extLst/>
          </p:spPr>
          <p:txBody>
            <a:bodyPr/>
            <a:lstStyle/>
            <a:p>
              <a:pPr>
                <a:defRPr/>
              </a:pPr>
              <a:endParaRPr lang="en-US" dirty="0">
                <a:solidFill>
                  <a:srgbClr val="000000"/>
                </a:solidFill>
                <a:latin typeface="+mn-lt"/>
                <a:ea typeface="ＭＳ Ｐゴシック" charset="0"/>
              </a:endParaRPr>
            </a:p>
          </p:txBody>
        </p:sp>
        <p:pic>
          <p:nvPicPr>
            <p:cNvPr id="47" name="Picture 16"/>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557547" y="3287664"/>
              <a:ext cx="404761" cy="256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41" name="Table 40"/>
          <p:cNvGraphicFramePr>
            <a:graphicFrameLocks noGrp="1"/>
          </p:cNvGraphicFramePr>
          <p:nvPr>
            <p:extLst>
              <p:ext uri="{D42A27DB-BD31-4B8C-83A1-F6EECF244321}">
                <p14:modId xmlns:p14="http://schemas.microsoft.com/office/powerpoint/2010/main" val="1372086844"/>
              </p:ext>
            </p:extLst>
          </p:nvPr>
        </p:nvGraphicFramePr>
        <p:xfrm>
          <a:off x="3173535" y="1964248"/>
          <a:ext cx="2786998" cy="3431605"/>
        </p:xfrm>
        <a:graphic>
          <a:graphicData uri="http://schemas.openxmlformats.org/drawingml/2006/table">
            <a:tbl>
              <a:tblPr firstRow="1" bandRow="1">
                <a:tableStyleId>{073A0DAA-6AF3-43AB-8588-CEC1D06C72B9}</a:tableStyleId>
              </a:tblPr>
              <a:tblGrid>
                <a:gridCol w="2786998">
                  <a:extLst>
                    <a:ext uri="{9D8B030D-6E8A-4147-A177-3AD203B41FA5}">
                      <a16:colId xmlns:a16="http://schemas.microsoft.com/office/drawing/2014/main" val="20000"/>
                    </a:ext>
                  </a:extLst>
                </a:gridCol>
              </a:tblGrid>
              <a:tr h="465226">
                <a:tc>
                  <a:txBody>
                    <a:bodyPr/>
                    <a:lstStyle/>
                    <a:p>
                      <a:pPr algn="ctr"/>
                      <a:r>
                        <a:rPr lang="en-US" sz="1000" b="1" dirty="0">
                          <a:solidFill>
                            <a:srgbClr val="FFFFFF"/>
                          </a:solidFill>
                          <a:latin typeface="+mn-lt"/>
                          <a:ea typeface="ＭＳ Ｐゴシック" charset="0"/>
                        </a:rPr>
                        <a:t>Approach</a:t>
                      </a:r>
                      <a:endParaRPr lang="en-US" sz="1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2966379">
                <a:tc>
                  <a:txBody>
                    <a:bodyPr/>
                    <a:lstStyle/>
                    <a:p>
                      <a:pPr marL="1588" lvl="1" indent="0" eaLnBrk="1" hangingPunct="1">
                        <a:spcAft>
                          <a:spcPts val="0"/>
                        </a:spcAft>
                        <a:buClr>
                          <a:srgbClr val="F19027"/>
                        </a:buClr>
                        <a:buFont typeface="Arial" panose="020B0604020202020204" pitchFamily="34" charset="0"/>
                        <a:buNone/>
                      </a:pPr>
                      <a:r>
                        <a:rPr lang="en-US" altLang="en-US" sz="1000" b="1" dirty="0">
                          <a:solidFill>
                            <a:schemeClr val="tx1"/>
                          </a:solidFill>
                        </a:rPr>
                        <a:t>Secure SDLC Analysis &amp; Design</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dirty="0">
                          <a:solidFill>
                            <a:schemeClr val="tx1"/>
                          </a:solidFill>
                        </a:rPr>
                        <a:t>Define a secure</a:t>
                      </a:r>
                      <a:r>
                        <a:rPr lang="en-US" altLang="en-US" sz="1000" baseline="0" dirty="0">
                          <a:solidFill>
                            <a:schemeClr val="tx1"/>
                          </a:solidFill>
                        </a:rPr>
                        <a:t> SDLC strategy and processes integrating </a:t>
                      </a:r>
                      <a:r>
                        <a:rPr lang="en-US" altLang="en-US" sz="1000" dirty="0">
                          <a:solidFill>
                            <a:schemeClr val="tx1"/>
                          </a:solidFill>
                        </a:rPr>
                        <a:t>security</a:t>
                      </a:r>
                      <a:r>
                        <a:rPr lang="en-US" altLang="en-US" sz="1000" baseline="0" dirty="0">
                          <a:solidFill>
                            <a:schemeClr val="tx1"/>
                          </a:solidFill>
                        </a:rPr>
                        <a:t> activities.</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b="1" dirty="0">
                        <a:solidFill>
                          <a:schemeClr val="tx1"/>
                        </a:solidFill>
                      </a:endParaRPr>
                    </a:p>
                    <a:p>
                      <a:pPr marL="1588" marR="0" lvl="1" indent="0"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None/>
                        <a:tabLst/>
                        <a:defRPr/>
                      </a:pPr>
                      <a:r>
                        <a:rPr lang="en-US" altLang="en-US" sz="1000" b="1" dirty="0">
                          <a:solidFill>
                            <a:schemeClr val="tx1"/>
                          </a:solidFill>
                        </a:rPr>
                        <a:t>Requirements Management</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dirty="0">
                          <a:solidFill>
                            <a:schemeClr val="tx1"/>
                          </a:solidFill>
                        </a:rPr>
                        <a:t>Assistance in identifying security requirements for each application development iteration</a:t>
                      </a:r>
                      <a:r>
                        <a:rPr lang="en-US" altLang="en-US" sz="1000" baseline="0" dirty="0">
                          <a:solidFill>
                            <a:schemeClr val="tx1"/>
                          </a:solidFill>
                        </a:rPr>
                        <a:t> with </a:t>
                      </a:r>
                      <a:r>
                        <a:rPr lang="en-US" altLang="en-US" sz="1000" b="1" baseline="0" dirty="0">
                          <a:solidFill>
                            <a:schemeClr val="tx1"/>
                          </a:solidFill>
                        </a:rPr>
                        <a:t>SD Elements</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dirty="0">
                        <a:solidFill>
                          <a:schemeClr val="tx1"/>
                        </a:solidFill>
                      </a:endParaRPr>
                    </a:p>
                    <a:p>
                      <a:pPr marL="1588" marR="0" lvl="1" indent="0"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None/>
                        <a:tabLst/>
                        <a:defRPr/>
                      </a:pPr>
                      <a:r>
                        <a:rPr lang="en-US" altLang="en-US" sz="1000" b="1" dirty="0">
                          <a:solidFill>
                            <a:schemeClr val="tx1"/>
                          </a:solidFill>
                        </a:rPr>
                        <a:t>Threat Modeling</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aseline="0" dirty="0">
                          <a:solidFill>
                            <a:schemeClr val="tx1"/>
                          </a:solidFill>
                        </a:rPr>
                        <a:t>List potential threats, attack vectors &amp; scenarios to induce a risk-driven approach for handling secure development priorities.</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baseline="0" dirty="0">
                        <a:solidFill>
                          <a:schemeClr val="tx1"/>
                        </a:solidFill>
                      </a:endParaRPr>
                    </a:p>
                    <a:p>
                      <a:pPr marL="1588" marR="0" lvl="1" indent="0"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None/>
                        <a:tabLst/>
                        <a:defRPr/>
                      </a:pPr>
                      <a:r>
                        <a:rPr lang="en-US" altLang="en-US" sz="1000" b="1" baseline="0" dirty="0">
                          <a:solidFill>
                            <a:schemeClr val="tx1"/>
                          </a:solidFill>
                        </a:rPr>
                        <a:t>Architecture Analysis</a:t>
                      </a:r>
                      <a:endParaRPr lang="en-US" altLang="en-US" sz="1000" b="1" dirty="0">
                        <a:solidFill>
                          <a:schemeClr val="tx1"/>
                        </a:solidFill>
                      </a:endParaRP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dirty="0">
                          <a:solidFill>
                            <a:schemeClr val="tx1"/>
                          </a:solidFill>
                        </a:rPr>
                        <a:t>Assess applications' security architecture</a:t>
                      </a:r>
                      <a:r>
                        <a:rPr lang="en-US" altLang="en-US" sz="1000" baseline="0" dirty="0">
                          <a:solidFill>
                            <a:schemeClr val="tx1"/>
                          </a:solidFill>
                        </a:rPr>
                        <a:t>, mechanism and controls against industry best practices.</a:t>
                      </a:r>
                      <a:endParaRPr lang="en-US" altLang="en-US" sz="1000" dirty="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1804286325"/>
              </p:ext>
            </p:extLst>
          </p:nvPr>
        </p:nvGraphicFramePr>
        <p:xfrm>
          <a:off x="6095051" y="1964248"/>
          <a:ext cx="2590800" cy="3431606"/>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20000"/>
                    </a:ext>
                  </a:extLst>
                </a:gridCol>
              </a:tblGrid>
              <a:tr h="484256">
                <a:tc>
                  <a:txBody>
                    <a:bodyPr/>
                    <a:lstStyle/>
                    <a:p>
                      <a:pPr marL="172634" algn="ctr">
                        <a:defRPr/>
                      </a:pPr>
                      <a:r>
                        <a:rPr lang="en-US" sz="1000" b="1" dirty="0">
                          <a:solidFill>
                            <a:srgbClr val="FFFFFF"/>
                          </a:solidFill>
                          <a:latin typeface="+mn-lt"/>
                          <a:ea typeface="ＭＳ Ｐゴシック" charset="0"/>
                        </a:rPr>
                        <a:t>Deliverables</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2947350">
                <a:tc>
                  <a:txBody>
                    <a:bodyPr/>
                    <a:lstStyle/>
                    <a:p>
                      <a:pPr marL="1588" lvl="1" indent="0" eaLnBrk="1" hangingPunct="1">
                        <a:spcAft>
                          <a:spcPts val="0"/>
                        </a:spcAft>
                        <a:buClr>
                          <a:srgbClr val="F19027"/>
                        </a:buClr>
                        <a:buFont typeface="Arial" panose="020B0604020202020204" pitchFamily="34" charset="0"/>
                        <a:buNone/>
                      </a:pPr>
                      <a:r>
                        <a:rPr lang="en-US" altLang="en-US" sz="1000" b="1" dirty="0">
                          <a:solidFill>
                            <a:schemeClr val="tx1"/>
                          </a:solidFill>
                        </a:rPr>
                        <a:t>Secure SDLC Analysis &amp; Design</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dirty="0">
                          <a:solidFill>
                            <a:schemeClr val="tx1"/>
                          </a:solidFill>
                        </a:rPr>
                        <a:t>Secure SDLC policy,</a:t>
                      </a:r>
                      <a:r>
                        <a:rPr lang="en-US" altLang="en-US" sz="1000" baseline="0" dirty="0">
                          <a:solidFill>
                            <a:schemeClr val="tx1"/>
                          </a:solidFill>
                        </a:rPr>
                        <a:t> </a:t>
                      </a:r>
                      <a:r>
                        <a:rPr lang="en-US" altLang="en-US" sz="1000" dirty="0">
                          <a:solidFill>
                            <a:schemeClr val="tx1"/>
                          </a:solidFill>
                        </a:rPr>
                        <a:t>processes definition</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b="1" dirty="0">
                        <a:solidFill>
                          <a:schemeClr val="tx1"/>
                        </a:solidFill>
                      </a:endParaRPr>
                    </a:p>
                    <a:p>
                      <a:pPr marL="1588" marR="0" lvl="1" indent="0"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None/>
                        <a:tabLst/>
                        <a:defRPr/>
                      </a:pPr>
                      <a:r>
                        <a:rPr lang="en-US" altLang="en-US" sz="1000" b="1" dirty="0">
                          <a:solidFill>
                            <a:schemeClr val="tx1"/>
                          </a:solidFill>
                        </a:rPr>
                        <a:t>Requirements Management</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dirty="0">
                          <a:solidFill>
                            <a:schemeClr val="tx1"/>
                          </a:solidFill>
                        </a:rPr>
                        <a:t>Secure</a:t>
                      </a:r>
                      <a:r>
                        <a:rPr lang="en-US" altLang="en-US" sz="1000" baseline="0" dirty="0">
                          <a:solidFill>
                            <a:schemeClr val="tx1"/>
                          </a:solidFill>
                        </a:rPr>
                        <a:t> development tasks with supporting guidance, aligned with application’s security requirements.</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dirty="0">
                        <a:solidFill>
                          <a:schemeClr val="tx1"/>
                        </a:solidFill>
                      </a:endParaRPr>
                    </a:p>
                    <a:p>
                      <a:pPr marL="1588" marR="0" lvl="1" indent="0"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None/>
                        <a:tabLst/>
                        <a:defRPr/>
                      </a:pPr>
                      <a:r>
                        <a:rPr lang="en-US" altLang="en-US" sz="1000" b="1" dirty="0">
                          <a:solidFill>
                            <a:schemeClr val="tx1"/>
                          </a:solidFill>
                        </a:rPr>
                        <a:t>Threat Modeling</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dirty="0">
                          <a:solidFill>
                            <a:schemeClr val="tx1"/>
                          </a:solidFill>
                        </a:rPr>
                        <a:t>Threat models with risk ranking</a:t>
                      </a:r>
                      <a:endParaRPr lang="en-US" altLang="en-US" sz="1000" baseline="0" dirty="0">
                        <a:solidFill>
                          <a:schemeClr val="tx1"/>
                        </a:solidFill>
                      </a:endParaRP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baseline="0" dirty="0">
                        <a:solidFill>
                          <a:schemeClr val="tx1"/>
                        </a:solidFill>
                      </a:endParaRPr>
                    </a:p>
                    <a:p>
                      <a:pPr marL="1588" marR="0" lvl="1" indent="0"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None/>
                        <a:tabLst/>
                        <a:defRPr/>
                      </a:pPr>
                      <a:r>
                        <a:rPr lang="en-US" altLang="en-US" sz="1000" b="1" baseline="0" dirty="0">
                          <a:solidFill>
                            <a:schemeClr val="tx1"/>
                          </a:solidFill>
                        </a:rPr>
                        <a:t>Architecture Analysis</a:t>
                      </a:r>
                      <a:endParaRPr lang="en-US" altLang="en-US" sz="1000" b="1" dirty="0">
                        <a:solidFill>
                          <a:schemeClr val="tx1"/>
                        </a:solidFill>
                      </a:endParaRP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dirty="0">
                          <a:solidFill>
                            <a:schemeClr val="tx1"/>
                          </a:solidFill>
                        </a:rPr>
                        <a:t>Security</a:t>
                      </a:r>
                      <a:r>
                        <a:rPr lang="en-US" altLang="en-US" sz="1000" baseline="0" dirty="0">
                          <a:solidFill>
                            <a:schemeClr val="tx1"/>
                          </a:solidFill>
                        </a:rPr>
                        <a:t> architecture report listing design flaws, possible weaknesses in existing security control mechanisms.</a:t>
                      </a:r>
                      <a:endParaRPr lang="en-US" altLang="en-US" sz="1000" dirty="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pSp>
        <p:nvGrpSpPr>
          <p:cNvPr id="86031" name="Group 13"/>
          <p:cNvGrpSpPr>
            <a:grpSpLocks/>
          </p:cNvGrpSpPr>
          <p:nvPr/>
        </p:nvGrpSpPr>
        <p:grpSpPr bwMode="auto">
          <a:xfrm>
            <a:off x="6223516" y="1967519"/>
            <a:ext cx="435770" cy="420291"/>
            <a:chOff x="6399641" y="3118418"/>
            <a:chExt cx="580744" cy="559963"/>
          </a:xfrm>
        </p:grpSpPr>
        <p:sp>
          <p:nvSpPr>
            <p:cNvPr id="54" name="Oval 53"/>
            <p:cNvSpPr/>
            <p:nvPr/>
          </p:nvSpPr>
          <p:spPr bwMode="auto">
            <a:xfrm>
              <a:off x="6399641" y="3118418"/>
              <a:ext cx="580744" cy="559963"/>
            </a:xfrm>
            <a:prstGeom prst="ellipse">
              <a:avLst/>
            </a:prstGeom>
            <a:solidFill>
              <a:schemeClr val="bg1"/>
            </a:solidFill>
            <a:ln w="38100" cmpd="sng">
              <a:solidFill>
                <a:schemeClr val="bg2">
                  <a:lumMod val="75000"/>
                </a:schemeClr>
              </a:solidFill>
            </a:ln>
            <a:effectLst/>
            <a:extLst/>
          </p:spPr>
          <p:txBody>
            <a:bodyPr/>
            <a:lstStyle/>
            <a:p>
              <a:pPr>
                <a:defRPr/>
              </a:pPr>
              <a:endParaRPr lang="en-US" dirty="0">
                <a:solidFill>
                  <a:srgbClr val="000000"/>
                </a:solidFill>
                <a:latin typeface="+mn-lt"/>
                <a:ea typeface="ＭＳ Ｐゴシック" charset="0"/>
              </a:endParaRPr>
            </a:p>
          </p:txBody>
        </p:sp>
        <p:pic>
          <p:nvPicPr>
            <p:cNvPr id="86043" name="Picture 4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483144" y="3224624"/>
              <a:ext cx="397947" cy="35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029" name="Group 11"/>
          <p:cNvGrpSpPr>
            <a:grpSpLocks/>
          </p:cNvGrpSpPr>
          <p:nvPr/>
        </p:nvGrpSpPr>
        <p:grpSpPr bwMode="auto">
          <a:xfrm>
            <a:off x="3426815" y="1967519"/>
            <a:ext cx="435770" cy="420291"/>
            <a:chOff x="529933" y="3113800"/>
            <a:chExt cx="580744" cy="559963"/>
          </a:xfrm>
        </p:grpSpPr>
        <p:sp>
          <p:nvSpPr>
            <p:cNvPr id="51" name="Oval 50"/>
            <p:cNvSpPr/>
            <p:nvPr/>
          </p:nvSpPr>
          <p:spPr bwMode="auto">
            <a:xfrm>
              <a:off x="529933" y="3113800"/>
              <a:ext cx="580744" cy="559963"/>
            </a:xfrm>
            <a:prstGeom prst="ellipse">
              <a:avLst/>
            </a:prstGeom>
            <a:solidFill>
              <a:schemeClr val="bg1"/>
            </a:solidFill>
            <a:ln w="38100" cmpd="sng">
              <a:solidFill>
                <a:schemeClr val="bg2">
                  <a:lumMod val="75000"/>
                </a:schemeClr>
              </a:solidFill>
            </a:ln>
            <a:effectLst/>
            <a:extLst/>
          </p:spPr>
          <p:txBody>
            <a:bodyPr/>
            <a:lstStyle/>
            <a:p>
              <a:pPr>
                <a:defRPr/>
              </a:pPr>
              <a:endParaRPr lang="en-US" dirty="0">
                <a:solidFill>
                  <a:srgbClr val="000000"/>
                </a:solidFill>
                <a:latin typeface="+mn-lt"/>
                <a:ea typeface="ＭＳ Ｐゴシック" charset="0"/>
              </a:endParaRPr>
            </a:p>
          </p:txBody>
        </p:sp>
        <p:pic>
          <p:nvPicPr>
            <p:cNvPr id="49" name="Picture 63"/>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8916" y="3193357"/>
              <a:ext cx="243047" cy="397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1" name="Picture 20"/>
          <p:cNvPicPr>
            <a:picLocks noChangeAspect="1"/>
          </p:cNvPicPr>
          <p:nvPr/>
        </p:nvPicPr>
        <p:blipFill>
          <a:blip r:embed="rId6">
            <a:alphaModFix amt="65000"/>
          </a:blip>
          <a:stretch>
            <a:fillRect/>
          </a:stretch>
        </p:blipFill>
        <p:spPr>
          <a:xfrm>
            <a:off x="7715923" y="932836"/>
            <a:ext cx="676096" cy="699594"/>
          </a:xfrm>
          <a:prstGeom prst="rect">
            <a:avLst/>
          </a:prstGeom>
          <a:noFill/>
          <a:ln>
            <a:noFill/>
          </a:ln>
        </p:spPr>
      </p:pic>
      <p:sp>
        <p:nvSpPr>
          <p:cNvPr id="22" name="Rectangle 21"/>
          <p:cNvSpPr/>
          <p:nvPr/>
        </p:nvSpPr>
        <p:spPr>
          <a:xfrm>
            <a:off x="451883" y="932836"/>
            <a:ext cx="7991621" cy="584775"/>
          </a:xfrm>
          <a:prstGeom prst="rect">
            <a:avLst/>
          </a:prstGeom>
        </p:spPr>
        <p:txBody>
          <a:bodyPr wrap="square">
            <a:spAutoFit/>
          </a:bodyPr>
          <a:lstStyle/>
          <a:p>
            <a:pPr algn="ctr"/>
            <a:r>
              <a:rPr lang="en-US" sz="1600" b="1" dirty="0"/>
              <a:t>Secure Development Support Services</a:t>
            </a:r>
          </a:p>
          <a:p>
            <a:pPr algn="ctr"/>
            <a:r>
              <a:rPr lang="en-US" sz="1600" dirty="0"/>
              <a:t>Security Requirements  | Threat Modeling | Security Architecture</a:t>
            </a:r>
            <a:endParaRPr lang="en-US" sz="2400" dirty="0"/>
          </a:p>
        </p:txBody>
      </p:sp>
    </p:spTree>
    <p:extLst>
      <p:ext uri="{BB962C8B-B14F-4D97-AF65-F5344CB8AC3E}">
        <p14:creationId xmlns:p14="http://schemas.microsoft.com/office/powerpoint/2010/main" val="1367852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269" y="225965"/>
            <a:ext cx="8231583" cy="294953"/>
          </a:xfrm>
        </p:spPr>
        <p:txBody>
          <a:bodyPr>
            <a:spAutoFit/>
          </a:bodyPr>
          <a:lstStyle/>
          <a:p>
            <a:r>
              <a:rPr lang="en-US" sz="2000" dirty="0"/>
              <a:t>Security Requirements Management with SD Elements</a:t>
            </a:r>
            <a:endParaRPr lang="en-US" sz="2000" dirty="0">
              <a:latin typeface="+mn-lt"/>
            </a:endParaRPr>
          </a:p>
        </p:txBody>
      </p:sp>
      <p:pic>
        <p:nvPicPr>
          <p:cNvPr id="6" name="Picture 5" descr="5steps-diagram-transparenc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0060" y="2562315"/>
            <a:ext cx="4162962" cy="2830814"/>
          </a:xfrm>
          <a:prstGeom prst="rect">
            <a:avLst/>
          </a:prstGeom>
        </p:spPr>
      </p:pic>
      <p:sp>
        <p:nvSpPr>
          <p:cNvPr id="7" name="Rectangle 6"/>
          <p:cNvSpPr/>
          <p:nvPr/>
        </p:nvSpPr>
        <p:spPr>
          <a:xfrm>
            <a:off x="4570534" y="777211"/>
            <a:ext cx="4201326" cy="1785104"/>
          </a:xfrm>
          <a:prstGeom prst="rect">
            <a:avLst/>
          </a:prstGeom>
        </p:spPr>
        <p:txBody>
          <a:bodyPr wrap="square">
            <a:spAutoFit/>
          </a:bodyPr>
          <a:lstStyle/>
          <a:p>
            <a:pPr marL="342900" indent="-342900">
              <a:buFont typeface="+mj-lt"/>
              <a:buAutoNum type="arabicPeriod"/>
            </a:pPr>
            <a:r>
              <a:rPr lang="en-US" sz="1100" b="1" dirty="0">
                <a:latin typeface="+mn-lt"/>
                <a:cs typeface="GnuolaneRg-Regular"/>
              </a:rPr>
              <a:t>Answer a short questionnaire </a:t>
            </a:r>
            <a:r>
              <a:rPr lang="en-US" sz="1100" dirty="0">
                <a:latin typeface="+mn-lt"/>
                <a:cs typeface="GnuolaneRg-Regular"/>
              </a:rPr>
              <a:t>to identify security requirements specific to your application profile.</a:t>
            </a:r>
          </a:p>
          <a:p>
            <a:pPr marL="342900" indent="-342900">
              <a:buFont typeface="+mj-lt"/>
              <a:buAutoNum type="arabicPeriod"/>
            </a:pPr>
            <a:endParaRPr lang="en-US" sz="1100" dirty="0">
              <a:latin typeface="+mn-lt"/>
              <a:cs typeface="GnuolaneRg-Regular"/>
            </a:endParaRPr>
          </a:p>
          <a:p>
            <a:pPr marL="342900" indent="-342900">
              <a:buFont typeface="+mj-lt"/>
              <a:buAutoNum type="arabicPeriod"/>
            </a:pPr>
            <a:r>
              <a:rPr lang="en-US" sz="1100" b="1" dirty="0">
                <a:latin typeface="+mn-lt"/>
                <a:cs typeface="GnuolaneRg-Regular"/>
              </a:rPr>
              <a:t>Get relevant threats and counter-measures </a:t>
            </a:r>
            <a:r>
              <a:rPr lang="en-US" sz="1100" dirty="0">
                <a:latin typeface="+mn-lt"/>
                <a:cs typeface="GnuolaneRg-Regular"/>
              </a:rPr>
              <a:t>Development tasks with implementation guidance is generated to meet the security requirements or </a:t>
            </a:r>
            <a:r>
              <a:rPr lang="en-US" sz="1100" dirty="0">
                <a:cs typeface="GnuolaneRg-Regular"/>
              </a:rPr>
              <a:t>specific regulation framework. Easy compliance check.</a:t>
            </a:r>
          </a:p>
          <a:p>
            <a:pPr marL="342900" indent="-342900">
              <a:buFont typeface="+mj-lt"/>
              <a:buAutoNum type="arabicPeriod"/>
            </a:pPr>
            <a:endParaRPr lang="en-US" sz="1100" dirty="0">
              <a:latin typeface="+mn-lt"/>
              <a:cs typeface="GnuolaneRg-Regular"/>
            </a:endParaRPr>
          </a:p>
          <a:p>
            <a:pPr marL="342900" indent="-342900">
              <a:buFont typeface="+mj-lt"/>
              <a:buAutoNum type="arabicPeriod"/>
            </a:pPr>
            <a:r>
              <a:rPr lang="en-US" sz="1100" b="1" dirty="0">
                <a:latin typeface="+mn-lt"/>
                <a:cs typeface="GnuolaneRg-Regular"/>
              </a:rPr>
              <a:t>Import into your ALM tool </a:t>
            </a:r>
            <a:r>
              <a:rPr lang="en-US" sz="1100" dirty="0">
                <a:latin typeface="+mn-lt"/>
                <a:cs typeface="GnuolaneRg-Regular"/>
              </a:rPr>
              <a:t>for a seamless integration of security requirements into your existing development tools</a:t>
            </a:r>
          </a:p>
        </p:txBody>
      </p:sp>
      <p:pic>
        <p:nvPicPr>
          <p:cNvPr id="8" name="Content Placeholder 3"/>
          <p:cNvPicPr>
            <a:picLocks noGrp="1" noChangeAspect="1"/>
          </p:cNvPicPr>
          <p:nvPr>
            <p:ph idx="4294967295"/>
          </p:nvPr>
        </p:nvPicPr>
        <p:blipFill>
          <a:blip r:embed="rId3"/>
          <a:stretch>
            <a:fillRect/>
          </a:stretch>
        </p:blipFill>
        <p:spPr>
          <a:xfrm>
            <a:off x="454269" y="824505"/>
            <a:ext cx="3527727" cy="2579095"/>
          </a:xfrm>
          <a:prstGeom prst="rect">
            <a:avLst/>
          </a:prstGeom>
        </p:spPr>
      </p:pic>
      <p:sp>
        <p:nvSpPr>
          <p:cNvPr id="10" name="Rectangle 9"/>
          <p:cNvSpPr/>
          <p:nvPr/>
        </p:nvSpPr>
        <p:spPr>
          <a:xfrm>
            <a:off x="201401" y="3523119"/>
            <a:ext cx="4275526" cy="1615827"/>
          </a:xfrm>
          <a:prstGeom prst="rect">
            <a:avLst/>
          </a:prstGeom>
        </p:spPr>
        <p:txBody>
          <a:bodyPr wrap="square">
            <a:spAutoFit/>
          </a:bodyPr>
          <a:lstStyle/>
          <a:p>
            <a:pPr marL="342900" indent="-342900">
              <a:buFont typeface="+mj-lt"/>
              <a:buAutoNum type="arabicPeriod" startAt="4"/>
            </a:pPr>
            <a:r>
              <a:rPr lang="en-US" sz="1100" b="1" dirty="0">
                <a:latin typeface="+mn-lt"/>
                <a:cs typeface="GnuolaneRg-Regular"/>
              </a:rPr>
              <a:t>Build security in</a:t>
            </a:r>
            <a:r>
              <a:rPr lang="en-US" sz="1100" dirty="0">
                <a:latin typeface="+mn-lt"/>
                <a:cs typeface="GnuolaneRg-Regular"/>
              </a:rPr>
              <a:t> </a:t>
            </a:r>
            <a:r>
              <a:rPr lang="mr-IN" sz="1100" dirty="0">
                <a:latin typeface="+mn-lt"/>
                <a:cs typeface="GnuolaneRg-Regular"/>
              </a:rPr>
              <a:t>–</a:t>
            </a:r>
            <a:r>
              <a:rPr lang="en-US" sz="1100" dirty="0">
                <a:latin typeface="+mn-lt"/>
                <a:cs typeface="GnuolaneRg-Regular"/>
              </a:rPr>
              <a:t> SD Elements provides security recommendations and code samples to implement security requirements in a variety of languages and frameworks.</a:t>
            </a:r>
          </a:p>
          <a:p>
            <a:pPr marL="342900" indent="-342900">
              <a:buFont typeface="+mj-lt"/>
              <a:buAutoNum type="arabicPeriod" startAt="4"/>
            </a:pPr>
            <a:endParaRPr lang="en-US" sz="1100" dirty="0">
              <a:latin typeface="+mn-lt"/>
              <a:cs typeface="GnuolaneRg-Regular"/>
            </a:endParaRPr>
          </a:p>
          <a:p>
            <a:pPr marL="342900" indent="-342900">
              <a:buFont typeface="+mj-lt"/>
              <a:buAutoNum type="arabicPeriod" startAt="4"/>
            </a:pPr>
            <a:r>
              <a:rPr lang="en-US" sz="1100" b="1" dirty="0">
                <a:latin typeface="+mn-lt"/>
                <a:cs typeface="GnuolaneRg-Regular"/>
              </a:rPr>
              <a:t>Verify requirements </a:t>
            </a:r>
            <a:r>
              <a:rPr lang="mr-IN" sz="1100" dirty="0">
                <a:latin typeface="+mn-lt"/>
                <a:cs typeface="GnuolaneRg-Regular"/>
              </a:rPr>
              <a:t>–</a:t>
            </a:r>
            <a:r>
              <a:rPr lang="en-US" sz="1100" dirty="0">
                <a:latin typeface="+mn-lt"/>
                <a:cs typeface="GnuolaneRg-Regular"/>
              </a:rPr>
              <a:t> Step-by-step testing procedures available, along with the option to import testing results from security scanning products to validate correct implementation of the security requirements.</a:t>
            </a:r>
          </a:p>
          <a:p>
            <a:pPr marL="342900" indent="-342900">
              <a:buFont typeface="+mj-lt"/>
              <a:buAutoNum type="arabicPeriod" startAt="4"/>
            </a:pPr>
            <a:endParaRPr lang="en-US" sz="1100" dirty="0">
              <a:latin typeface="+mn-lt"/>
              <a:cs typeface="GnuolaneRg-Regular"/>
            </a:endParaRPr>
          </a:p>
        </p:txBody>
      </p:sp>
    </p:spTree>
    <p:extLst>
      <p:ext uri="{BB962C8B-B14F-4D97-AF65-F5344CB8AC3E}">
        <p14:creationId xmlns:p14="http://schemas.microsoft.com/office/powerpoint/2010/main" val="526270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31"/>
          <p:cNvSpPr>
            <a:spLocks noChangeArrowheads="1"/>
          </p:cNvSpPr>
          <p:nvPr/>
        </p:nvSpPr>
        <p:spPr bwMode="auto">
          <a:xfrm>
            <a:off x="454269" y="772390"/>
            <a:ext cx="8231582" cy="1056409"/>
          </a:xfrm>
          <a:prstGeom prst="rect">
            <a:avLst/>
          </a:prstGeom>
          <a:solidFill>
            <a:schemeClr val="bg1">
              <a:lumMod val="85000"/>
            </a:schemeClr>
          </a:solidFill>
          <a:ln w="9525">
            <a:noFill/>
            <a:miter lim="800000"/>
            <a:headEnd/>
            <a:tailEnd/>
          </a:ln>
        </p:spPr>
        <p:txBody>
          <a:bodyPr lIns="48006" tIns="68580" rIns="48006" bIns="68580"/>
          <a:lstStyle/>
          <a:p>
            <a:pPr>
              <a:lnSpc>
                <a:spcPct val="90000"/>
              </a:lnSpc>
              <a:spcBef>
                <a:spcPct val="50000"/>
              </a:spcBef>
              <a:defRPr/>
            </a:pPr>
            <a:endParaRPr lang="en-US" sz="675" kern="0" dirty="0">
              <a:latin typeface="+mn-lt"/>
              <a:ea typeface="ＭＳ Ｐゴシック" charset="0"/>
              <a:cs typeface="ＭＳ Ｐゴシック" charset="0"/>
            </a:endParaRPr>
          </a:p>
        </p:txBody>
      </p:sp>
      <p:sp>
        <p:nvSpPr>
          <p:cNvPr id="52" name="Rectangle 31"/>
          <p:cNvSpPr>
            <a:spLocks noChangeArrowheads="1"/>
          </p:cNvSpPr>
          <p:nvPr/>
        </p:nvSpPr>
        <p:spPr bwMode="auto">
          <a:xfrm>
            <a:off x="559045" y="866161"/>
            <a:ext cx="8028081" cy="828675"/>
          </a:xfrm>
          <a:prstGeom prst="rect">
            <a:avLst/>
          </a:prstGeom>
          <a:solidFill>
            <a:srgbClr val="FFFFFF"/>
          </a:solidFill>
          <a:ln w="9525">
            <a:noFill/>
            <a:miter lim="800000"/>
            <a:headEnd/>
            <a:tailEnd/>
          </a:ln>
        </p:spPr>
        <p:txBody>
          <a:bodyPr lIns="48006" tIns="68580" rIns="48006" bIns="68580"/>
          <a:lstStyle/>
          <a:p>
            <a:pPr>
              <a:lnSpc>
                <a:spcPct val="90000"/>
              </a:lnSpc>
              <a:spcBef>
                <a:spcPct val="50000"/>
              </a:spcBef>
              <a:defRPr/>
            </a:pPr>
            <a:endParaRPr lang="en-US" sz="675" kern="0" dirty="0">
              <a:latin typeface="+mn-lt"/>
              <a:ea typeface="ＭＳ Ｐゴシック" charset="0"/>
              <a:cs typeface="ＭＳ Ｐゴシック" charset="0"/>
            </a:endParaRPr>
          </a:p>
        </p:txBody>
      </p:sp>
      <p:sp>
        <p:nvSpPr>
          <p:cNvPr id="57" name="Rectangle 56"/>
          <p:cNvSpPr/>
          <p:nvPr/>
        </p:nvSpPr>
        <p:spPr bwMode="auto">
          <a:xfrm>
            <a:off x="595955" y="932836"/>
            <a:ext cx="734616" cy="647700"/>
          </a:xfrm>
          <a:prstGeom prst="rect">
            <a:avLst/>
          </a:prstGeom>
          <a:solidFill>
            <a:schemeClr val="bg2">
              <a:lumMod val="50000"/>
            </a:schemeClr>
          </a:solidFill>
          <a:ln w="19050">
            <a:solidFill>
              <a:schemeClr val="bg1">
                <a:lumMod val="85000"/>
              </a:schemeClr>
            </a:solidFill>
          </a:ln>
          <a:effectLst>
            <a:outerShdw blurRad="50800" dist="38100" dir="2700000" algn="tl" rotWithShape="0">
              <a:srgbClr val="000000">
                <a:alpha val="43000"/>
              </a:srgbClr>
            </a:outerShdw>
          </a:effectLst>
          <a:extLst/>
        </p:spPr>
        <p:txBody>
          <a:bodyPr anchor="ctr"/>
          <a:lstStyle/>
          <a:p>
            <a:pPr algn="ctr">
              <a:defRPr/>
            </a:pPr>
            <a:r>
              <a:rPr lang="en-US" sz="900" b="1" dirty="0">
                <a:solidFill>
                  <a:srgbClr val="FFFFFF"/>
                </a:solidFill>
                <a:latin typeface="+mn-lt"/>
                <a:ea typeface="ＭＳ Ｐゴシック" charset="0"/>
              </a:rPr>
              <a:t>Offering overview</a:t>
            </a:r>
          </a:p>
        </p:txBody>
      </p:sp>
      <p:sp>
        <p:nvSpPr>
          <p:cNvPr id="4" name="Title 3"/>
          <p:cNvSpPr>
            <a:spLocks noGrp="1"/>
          </p:cNvSpPr>
          <p:nvPr>
            <p:ph type="title"/>
          </p:nvPr>
        </p:nvSpPr>
        <p:spPr>
          <a:xfrm>
            <a:off x="454269" y="225965"/>
            <a:ext cx="8231583" cy="294953"/>
          </a:xfrm>
        </p:spPr>
        <p:txBody>
          <a:bodyPr>
            <a:spAutoFit/>
          </a:bodyPr>
          <a:lstStyle/>
          <a:p>
            <a:pPr>
              <a:defRPr/>
            </a:pPr>
            <a:r>
              <a:rPr lang="en-US" sz="2000" dirty="0">
                <a:solidFill>
                  <a:schemeClr val="tx1"/>
                </a:solidFill>
                <a:latin typeface="+mn-lt"/>
              </a:rPr>
              <a:t>Application Security Testing Services</a:t>
            </a:r>
          </a:p>
        </p:txBody>
      </p:sp>
      <p:cxnSp>
        <p:nvCxnSpPr>
          <p:cNvPr id="33" name="Straight Connector 32"/>
          <p:cNvCxnSpPr/>
          <p:nvPr/>
        </p:nvCxnSpPr>
        <p:spPr>
          <a:xfrm>
            <a:off x="7429500" y="932836"/>
            <a:ext cx="0" cy="713186"/>
          </a:xfrm>
          <a:prstGeom prst="line">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extLst>
              <p:ext uri="{D42A27DB-BD31-4B8C-83A1-F6EECF244321}">
                <p14:modId xmlns:p14="http://schemas.microsoft.com/office/powerpoint/2010/main" val="1371979942"/>
              </p:ext>
            </p:extLst>
          </p:nvPr>
        </p:nvGraphicFramePr>
        <p:xfrm>
          <a:off x="454269" y="1964249"/>
          <a:ext cx="2590800" cy="3188477"/>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20000"/>
                    </a:ext>
                  </a:extLst>
                </a:gridCol>
              </a:tblGrid>
              <a:tr h="436051">
                <a:tc>
                  <a:txBody>
                    <a:bodyPr/>
                    <a:lstStyle/>
                    <a:p>
                      <a:pPr algn="ctr"/>
                      <a:r>
                        <a:rPr lang="en-US" sz="1000" dirty="0"/>
                        <a:t>Objectives</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2752426">
                <a:tc>
                  <a:txBody>
                    <a:bodyPr/>
                    <a:lstStyle/>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0" kern="1200" dirty="0">
                          <a:solidFill>
                            <a:schemeClr val="tx1"/>
                          </a:solidFill>
                          <a:latin typeface="+mn-lt"/>
                          <a:ea typeface="+mn-ea"/>
                          <a:cs typeface="+mn-cs"/>
                        </a:rPr>
                        <a:t>Provide clients access to the state of art of application security testing techniques and expertise.</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b="0" kern="1200" dirty="0">
                        <a:solidFill>
                          <a:schemeClr val="tx1"/>
                        </a:solidFill>
                        <a:latin typeface="+mn-lt"/>
                        <a:ea typeface="+mn-ea"/>
                        <a:cs typeface="+mn-cs"/>
                      </a:endParaRP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0" kern="1200" dirty="0">
                          <a:solidFill>
                            <a:schemeClr val="tx1"/>
                          </a:solidFill>
                          <a:latin typeface="+mn-lt"/>
                          <a:ea typeface="+mn-ea"/>
                          <a:cs typeface="+mn-cs"/>
                        </a:rPr>
                        <a:t>Define an adequate application security testing strategy and process specific to each SDLC model, and integrated into the application development process.</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b="0" kern="1200" dirty="0">
                        <a:solidFill>
                          <a:schemeClr val="tx1"/>
                        </a:solidFill>
                        <a:latin typeface="+mn-lt"/>
                        <a:ea typeface="+mn-ea"/>
                        <a:cs typeface="+mn-cs"/>
                      </a:endParaRP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0" kern="1200" dirty="0">
                          <a:solidFill>
                            <a:schemeClr val="tx1"/>
                          </a:solidFill>
                          <a:latin typeface="+mn-lt"/>
                          <a:ea typeface="+mn-ea"/>
                          <a:cs typeface="+mn-cs"/>
                        </a:rPr>
                        <a:t>Ensure application security requirements are met with correct implementation of security controls mechanisms.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pSp>
        <p:nvGrpSpPr>
          <p:cNvPr id="86030" name="Group 12"/>
          <p:cNvGrpSpPr>
            <a:grpSpLocks/>
          </p:cNvGrpSpPr>
          <p:nvPr/>
        </p:nvGrpSpPr>
        <p:grpSpPr bwMode="auto">
          <a:xfrm>
            <a:off x="559045" y="1967519"/>
            <a:ext cx="435770" cy="420291"/>
            <a:chOff x="3464790" y="3150745"/>
            <a:chExt cx="580744" cy="559963"/>
          </a:xfrm>
        </p:grpSpPr>
        <p:sp>
          <p:nvSpPr>
            <p:cNvPr id="53" name="Oval 52"/>
            <p:cNvSpPr/>
            <p:nvPr/>
          </p:nvSpPr>
          <p:spPr bwMode="auto">
            <a:xfrm>
              <a:off x="3464790" y="3150745"/>
              <a:ext cx="580744" cy="559963"/>
            </a:xfrm>
            <a:prstGeom prst="ellipse">
              <a:avLst/>
            </a:prstGeom>
            <a:solidFill>
              <a:schemeClr val="bg1"/>
            </a:solidFill>
            <a:ln w="38100" cmpd="sng">
              <a:solidFill>
                <a:schemeClr val="bg2">
                  <a:lumMod val="75000"/>
                </a:schemeClr>
              </a:solidFill>
            </a:ln>
            <a:effectLst/>
            <a:extLst/>
          </p:spPr>
          <p:txBody>
            <a:bodyPr/>
            <a:lstStyle/>
            <a:p>
              <a:pPr>
                <a:defRPr/>
              </a:pPr>
              <a:endParaRPr lang="en-US" dirty="0">
                <a:solidFill>
                  <a:srgbClr val="000000"/>
                </a:solidFill>
                <a:latin typeface="+mn-lt"/>
                <a:ea typeface="ＭＳ Ｐゴシック" charset="0"/>
              </a:endParaRPr>
            </a:p>
          </p:txBody>
        </p:sp>
        <p:pic>
          <p:nvPicPr>
            <p:cNvPr id="47" name="Picture 16"/>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557547" y="3287664"/>
              <a:ext cx="404761" cy="256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41" name="Table 40"/>
          <p:cNvGraphicFramePr>
            <a:graphicFrameLocks noGrp="1"/>
          </p:cNvGraphicFramePr>
          <p:nvPr>
            <p:extLst>
              <p:ext uri="{D42A27DB-BD31-4B8C-83A1-F6EECF244321}">
                <p14:modId xmlns:p14="http://schemas.microsoft.com/office/powerpoint/2010/main" val="1908583960"/>
              </p:ext>
            </p:extLst>
          </p:nvPr>
        </p:nvGraphicFramePr>
        <p:xfrm>
          <a:off x="3114671" y="1964248"/>
          <a:ext cx="2905875" cy="3188478"/>
        </p:xfrm>
        <a:graphic>
          <a:graphicData uri="http://schemas.openxmlformats.org/drawingml/2006/table">
            <a:tbl>
              <a:tblPr firstRow="1" bandRow="1">
                <a:tableStyleId>{073A0DAA-6AF3-43AB-8588-CEC1D06C72B9}</a:tableStyleId>
              </a:tblPr>
              <a:tblGrid>
                <a:gridCol w="2905875">
                  <a:extLst>
                    <a:ext uri="{9D8B030D-6E8A-4147-A177-3AD203B41FA5}">
                      <a16:colId xmlns:a16="http://schemas.microsoft.com/office/drawing/2014/main" val="20000"/>
                    </a:ext>
                  </a:extLst>
                </a:gridCol>
              </a:tblGrid>
              <a:tr h="444565">
                <a:tc>
                  <a:txBody>
                    <a:bodyPr/>
                    <a:lstStyle/>
                    <a:p>
                      <a:pPr algn="ctr"/>
                      <a:r>
                        <a:rPr lang="en-US" sz="1000" b="1" dirty="0">
                          <a:solidFill>
                            <a:srgbClr val="FFFFFF"/>
                          </a:solidFill>
                          <a:latin typeface="+mn-lt"/>
                          <a:ea typeface="ＭＳ Ｐゴシック" charset="0"/>
                        </a:rPr>
                        <a:t>Approach</a:t>
                      </a:r>
                      <a:endParaRPr lang="en-US" sz="1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2743913">
                <a:tc>
                  <a:txBody>
                    <a:bodyPr/>
                    <a:lstStyle/>
                    <a:p>
                      <a:pPr marL="1588" marR="0" lvl="1" indent="0"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None/>
                        <a:tabLst/>
                        <a:defRPr/>
                      </a:pPr>
                      <a:r>
                        <a:rPr lang="en-US" altLang="en-US" sz="1000" b="1" dirty="0">
                          <a:solidFill>
                            <a:schemeClr val="tx1"/>
                          </a:solidFill>
                        </a:rPr>
                        <a:t>Security Testing Strategy Development</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0" kern="1200" dirty="0">
                          <a:solidFill>
                            <a:schemeClr val="tx1"/>
                          </a:solidFill>
                          <a:latin typeface="+mn-lt"/>
                          <a:ea typeface="+mn-ea"/>
                          <a:cs typeface="+mn-cs"/>
                        </a:rPr>
                        <a:t>Optimize security testing effort by leveraging</a:t>
                      </a:r>
                      <a:r>
                        <a:rPr lang="en-US" altLang="en-US" sz="1000" b="0" kern="1200" baseline="0" dirty="0">
                          <a:solidFill>
                            <a:schemeClr val="tx1"/>
                          </a:solidFill>
                          <a:latin typeface="+mn-lt"/>
                          <a:ea typeface="+mn-ea"/>
                          <a:cs typeface="+mn-cs"/>
                        </a:rPr>
                        <a:t> the right technique at the right time.</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0" kern="1200" baseline="0" dirty="0">
                          <a:solidFill>
                            <a:schemeClr val="tx1"/>
                          </a:solidFill>
                          <a:latin typeface="+mn-lt"/>
                          <a:ea typeface="+mn-ea"/>
                          <a:cs typeface="+mn-cs"/>
                        </a:rPr>
                        <a:t>Create continuous improvement process </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b="0" kern="1200" dirty="0">
                        <a:solidFill>
                          <a:schemeClr val="tx1"/>
                        </a:solidFill>
                        <a:latin typeface="+mn-lt"/>
                        <a:ea typeface="+mn-ea"/>
                        <a:cs typeface="+mn-cs"/>
                      </a:endParaRPr>
                    </a:p>
                    <a:p>
                      <a:pPr marL="1588" marR="0" lvl="1" indent="0"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None/>
                        <a:tabLst/>
                        <a:defRPr/>
                      </a:pPr>
                      <a:r>
                        <a:rPr lang="en-US" altLang="en-US" sz="1000" b="1" dirty="0">
                          <a:solidFill>
                            <a:schemeClr val="tx1"/>
                          </a:solidFill>
                        </a:rPr>
                        <a:t>Remediation Support</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aseline="0" dirty="0">
                          <a:solidFill>
                            <a:schemeClr val="tx1"/>
                          </a:solidFill>
                        </a:rPr>
                        <a:t>Application Security specialist assistance in reviewing vulnerabilities found during testing, and remediation solution recommendations.</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baseline="0" dirty="0">
                        <a:solidFill>
                          <a:schemeClr val="tx1"/>
                        </a:solidFill>
                      </a:endParaRPr>
                    </a:p>
                    <a:p>
                      <a:pPr marL="1588" marR="0" lvl="1" indent="0"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None/>
                        <a:tabLst/>
                        <a:defRPr/>
                      </a:pPr>
                      <a:r>
                        <a:rPr lang="en-US" altLang="en-US" sz="1000" b="1" dirty="0">
                          <a:solidFill>
                            <a:schemeClr val="tx1"/>
                          </a:solidFill>
                        </a:rPr>
                        <a:t>X-Force Red Security Testing</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aseline="0" dirty="0">
                          <a:solidFill>
                            <a:schemeClr val="tx1"/>
                          </a:solidFill>
                        </a:rPr>
                        <a:t>C.f. IBM X-Force Red offerings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1261693868"/>
              </p:ext>
            </p:extLst>
          </p:nvPr>
        </p:nvGraphicFramePr>
        <p:xfrm>
          <a:off x="6095051" y="1964248"/>
          <a:ext cx="2590800" cy="3188478"/>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20000"/>
                    </a:ext>
                  </a:extLst>
                </a:gridCol>
              </a:tblGrid>
              <a:tr h="449947">
                <a:tc>
                  <a:txBody>
                    <a:bodyPr/>
                    <a:lstStyle/>
                    <a:p>
                      <a:pPr marL="172634" algn="ctr">
                        <a:defRPr/>
                      </a:pPr>
                      <a:r>
                        <a:rPr lang="en-US" sz="1000" b="1" dirty="0">
                          <a:solidFill>
                            <a:srgbClr val="FFFFFF"/>
                          </a:solidFill>
                          <a:latin typeface="+mn-lt"/>
                          <a:ea typeface="ＭＳ Ｐゴシック" charset="0"/>
                        </a:rPr>
                        <a:t>Deliverables</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2738531">
                <a:tc>
                  <a:txBody>
                    <a:bodyPr/>
                    <a:lstStyle/>
                    <a:p>
                      <a:pPr marL="1588" marR="0" lvl="1" indent="0"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None/>
                        <a:tabLst/>
                        <a:defRPr/>
                      </a:pPr>
                      <a:r>
                        <a:rPr lang="en-US" altLang="en-US" sz="1000" b="1" dirty="0">
                          <a:solidFill>
                            <a:schemeClr val="tx1"/>
                          </a:solidFill>
                        </a:rPr>
                        <a:t>Security Testing Strategy Development</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0" kern="1200" dirty="0">
                          <a:solidFill>
                            <a:schemeClr val="tx1"/>
                          </a:solidFill>
                          <a:latin typeface="+mn-lt"/>
                          <a:ea typeface="+mn-ea"/>
                          <a:cs typeface="+mn-cs"/>
                        </a:rPr>
                        <a:t>Strategy, policy &amp; procedures, processes definition for application security testing, vulnerability management, continuous improvement of development practices, etc.</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b="0" kern="1200" dirty="0">
                        <a:solidFill>
                          <a:schemeClr val="tx1"/>
                        </a:solidFill>
                        <a:latin typeface="+mn-lt"/>
                        <a:ea typeface="+mn-ea"/>
                        <a:cs typeface="+mn-cs"/>
                      </a:endParaRPr>
                    </a:p>
                    <a:p>
                      <a:pPr marL="1588" marR="0" lvl="1" indent="0"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None/>
                        <a:tabLst/>
                        <a:defRPr/>
                      </a:pPr>
                      <a:r>
                        <a:rPr lang="en-US" altLang="en-US" sz="1000" b="1" dirty="0">
                          <a:solidFill>
                            <a:schemeClr val="tx1"/>
                          </a:solidFill>
                        </a:rPr>
                        <a:t>Remediation Support</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aseline="0" dirty="0">
                          <a:solidFill>
                            <a:schemeClr val="tx1"/>
                          </a:solidFill>
                        </a:rPr>
                        <a:t>Workshops conducted by application security specialist to review security findings and recommendations.</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baseline="0" dirty="0">
                        <a:solidFill>
                          <a:schemeClr val="tx1"/>
                        </a:solidFill>
                      </a:endParaRPr>
                    </a:p>
                    <a:p>
                      <a:pPr marL="1588" marR="0" lvl="1" indent="0"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None/>
                        <a:tabLst/>
                        <a:defRPr/>
                      </a:pPr>
                      <a:r>
                        <a:rPr lang="en-US" altLang="en-US" sz="1000" b="1" dirty="0">
                          <a:solidFill>
                            <a:schemeClr val="tx1"/>
                          </a:solidFill>
                        </a:rPr>
                        <a:t>X-Force Red Security Testing</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aseline="0" dirty="0">
                          <a:solidFill>
                            <a:schemeClr val="tx1"/>
                          </a:solidFill>
                        </a:rPr>
                        <a:t>C.f. IBM X-Force Red offerings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pSp>
        <p:nvGrpSpPr>
          <p:cNvPr id="86031" name="Group 13"/>
          <p:cNvGrpSpPr>
            <a:grpSpLocks/>
          </p:cNvGrpSpPr>
          <p:nvPr/>
        </p:nvGrpSpPr>
        <p:grpSpPr bwMode="auto">
          <a:xfrm>
            <a:off x="6223516" y="1967519"/>
            <a:ext cx="435770" cy="420291"/>
            <a:chOff x="6399641" y="3118418"/>
            <a:chExt cx="580744" cy="559963"/>
          </a:xfrm>
        </p:grpSpPr>
        <p:sp>
          <p:nvSpPr>
            <p:cNvPr id="54" name="Oval 53"/>
            <p:cNvSpPr/>
            <p:nvPr/>
          </p:nvSpPr>
          <p:spPr bwMode="auto">
            <a:xfrm>
              <a:off x="6399641" y="3118418"/>
              <a:ext cx="580744" cy="559963"/>
            </a:xfrm>
            <a:prstGeom prst="ellipse">
              <a:avLst/>
            </a:prstGeom>
            <a:solidFill>
              <a:schemeClr val="bg1"/>
            </a:solidFill>
            <a:ln w="38100" cmpd="sng">
              <a:solidFill>
                <a:schemeClr val="bg2">
                  <a:lumMod val="75000"/>
                </a:schemeClr>
              </a:solidFill>
            </a:ln>
            <a:effectLst/>
            <a:extLst/>
          </p:spPr>
          <p:txBody>
            <a:bodyPr/>
            <a:lstStyle/>
            <a:p>
              <a:pPr>
                <a:defRPr/>
              </a:pPr>
              <a:endParaRPr lang="en-US" dirty="0">
                <a:solidFill>
                  <a:srgbClr val="000000"/>
                </a:solidFill>
                <a:latin typeface="+mn-lt"/>
                <a:ea typeface="ＭＳ Ｐゴシック" charset="0"/>
              </a:endParaRPr>
            </a:p>
          </p:txBody>
        </p:sp>
        <p:pic>
          <p:nvPicPr>
            <p:cNvPr id="86043" name="Picture 4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483144" y="3224624"/>
              <a:ext cx="397947" cy="35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029" name="Group 11"/>
          <p:cNvGrpSpPr>
            <a:grpSpLocks/>
          </p:cNvGrpSpPr>
          <p:nvPr/>
        </p:nvGrpSpPr>
        <p:grpSpPr bwMode="auto">
          <a:xfrm>
            <a:off x="3426815" y="1967519"/>
            <a:ext cx="435770" cy="420291"/>
            <a:chOff x="529933" y="3113800"/>
            <a:chExt cx="580744" cy="559963"/>
          </a:xfrm>
        </p:grpSpPr>
        <p:sp>
          <p:nvSpPr>
            <p:cNvPr id="51" name="Oval 50"/>
            <p:cNvSpPr/>
            <p:nvPr/>
          </p:nvSpPr>
          <p:spPr bwMode="auto">
            <a:xfrm>
              <a:off x="529933" y="3113800"/>
              <a:ext cx="580744" cy="559963"/>
            </a:xfrm>
            <a:prstGeom prst="ellipse">
              <a:avLst/>
            </a:prstGeom>
            <a:solidFill>
              <a:schemeClr val="bg1"/>
            </a:solidFill>
            <a:ln w="38100" cmpd="sng">
              <a:solidFill>
                <a:schemeClr val="bg2">
                  <a:lumMod val="75000"/>
                </a:schemeClr>
              </a:solidFill>
            </a:ln>
            <a:effectLst/>
            <a:extLst/>
          </p:spPr>
          <p:txBody>
            <a:bodyPr/>
            <a:lstStyle/>
            <a:p>
              <a:pPr>
                <a:defRPr/>
              </a:pPr>
              <a:endParaRPr lang="en-US" dirty="0">
                <a:solidFill>
                  <a:srgbClr val="000000"/>
                </a:solidFill>
                <a:latin typeface="+mn-lt"/>
                <a:ea typeface="ＭＳ Ｐゴシック" charset="0"/>
              </a:endParaRPr>
            </a:p>
          </p:txBody>
        </p:sp>
        <p:pic>
          <p:nvPicPr>
            <p:cNvPr id="49" name="Picture 63"/>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8916" y="3193357"/>
              <a:ext cx="243047" cy="397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3" name="Picture 2" descr="mage result for managed service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4368" y="932836"/>
            <a:ext cx="708863" cy="71318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265022" y="964298"/>
            <a:ext cx="8322104" cy="584775"/>
          </a:xfrm>
          <a:prstGeom prst="rect">
            <a:avLst/>
          </a:prstGeom>
        </p:spPr>
        <p:txBody>
          <a:bodyPr wrap="square">
            <a:spAutoFit/>
          </a:bodyPr>
          <a:lstStyle/>
          <a:p>
            <a:pPr algn="ctr"/>
            <a:r>
              <a:rPr lang="en-US" sz="1600" b="1" dirty="0"/>
              <a:t>Application Security Testing</a:t>
            </a:r>
          </a:p>
          <a:p>
            <a:pPr algn="ctr"/>
            <a:r>
              <a:rPr lang="en-US" sz="1600" dirty="0"/>
              <a:t>Source | Runtime | Network | Hardware | Human</a:t>
            </a:r>
          </a:p>
        </p:txBody>
      </p:sp>
    </p:spTree>
    <p:extLst>
      <p:ext uri="{BB962C8B-B14F-4D97-AF65-F5344CB8AC3E}">
        <p14:creationId xmlns:p14="http://schemas.microsoft.com/office/powerpoint/2010/main" val="592649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31"/>
          <p:cNvSpPr>
            <a:spLocks noChangeArrowheads="1"/>
          </p:cNvSpPr>
          <p:nvPr/>
        </p:nvSpPr>
        <p:spPr bwMode="auto">
          <a:xfrm>
            <a:off x="454269" y="772390"/>
            <a:ext cx="8231582" cy="1056409"/>
          </a:xfrm>
          <a:prstGeom prst="rect">
            <a:avLst/>
          </a:prstGeom>
          <a:solidFill>
            <a:schemeClr val="bg1">
              <a:lumMod val="85000"/>
            </a:schemeClr>
          </a:solidFill>
          <a:ln w="9525">
            <a:noFill/>
            <a:miter lim="800000"/>
            <a:headEnd/>
            <a:tailEnd/>
          </a:ln>
        </p:spPr>
        <p:txBody>
          <a:bodyPr lIns="48006" tIns="68580" rIns="48006" bIns="68580"/>
          <a:lstStyle/>
          <a:p>
            <a:pPr>
              <a:lnSpc>
                <a:spcPct val="90000"/>
              </a:lnSpc>
              <a:spcBef>
                <a:spcPct val="50000"/>
              </a:spcBef>
              <a:defRPr/>
            </a:pPr>
            <a:endParaRPr lang="en-US" sz="675" kern="0" dirty="0">
              <a:latin typeface="+mn-lt"/>
              <a:ea typeface="ＭＳ Ｐゴシック" charset="0"/>
              <a:cs typeface="ＭＳ Ｐゴシック" charset="0"/>
            </a:endParaRPr>
          </a:p>
        </p:txBody>
      </p:sp>
      <p:sp>
        <p:nvSpPr>
          <p:cNvPr id="52" name="Rectangle 31"/>
          <p:cNvSpPr>
            <a:spLocks noChangeArrowheads="1"/>
          </p:cNvSpPr>
          <p:nvPr/>
        </p:nvSpPr>
        <p:spPr bwMode="auto">
          <a:xfrm>
            <a:off x="559045" y="866161"/>
            <a:ext cx="8028081" cy="828675"/>
          </a:xfrm>
          <a:prstGeom prst="rect">
            <a:avLst/>
          </a:prstGeom>
          <a:solidFill>
            <a:srgbClr val="FFFFFF"/>
          </a:solidFill>
          <a:ln w="9525">
            <a:noFill/>
            <a:miter lim="800000"/>
            <a:headEnd/>
            <a:tailEnd/>
          </a:ln>
        </p:spPr>
        <p:txBody>
          <a:bodyPr lIns="48006" tIns="68580" rIns="48006" bIns="68580"/>
          <a:lstStyle/>
          <a:p>
            <a:pPr>
              <a:lnSpc>
                <a:spcPct val="90000"/>
              </a:lnSpc>
              <a:spcBef>
                <a:spcPct val="50000"/>
              </a:spcBef>
              <a:defRPr/>
            </a:pPr>
            <a:endParaRPr lang="en-US" sz="675" kern="0" dirty="0">
              <a:latin typeface="+mn-lt"/>
              <a:ea typeface="ＭＳ Ｐゴシック" charset="0"/>
              <a:cs typeface="ＭＳ Ｐゴシック" charset="0"/>
            </a:endParaRPr>
          </a:p>
        </p:txBody>
      </p:sp>
      <p:sp>
        <p:nvSpPr>
          <p:cNvPr id="57" name="Rectangle 56"/>
          <p:cNvSpPr/>
          <p:nvPr/>
        </p:nvSpPr>
        <p:spPr bwMode="auto">
          <a:xfrm>
            <a:off x="595955" y="932836"/>
            <a:ext cx="734616" cy="647700"/>
          </a:xfrm>
          <a:prstGeom prst="rect">
            <a:avLst/>
          </a:prstGeom>
          <a:solidFill>
            <a:schemeClr val="bg2">
              <a:lumMod val="50000"/>
            </a:schemeClr>
          </a:solidFill>
          <a:ln w="19050">
            <a:solidFill>
              <a:schemeClr val="bg1">
                <a:lumMod val="85000"/>
              </a:schemeClr>
            </a:solidFill>
          </a:ln>
          <a:effectLst>
            <a:outerShdw blurRad="50800" dist="38100" dir="2700000" algn="tl" rotWithShape="0">
              <a:srgbClr val="000000">
                <a:alpha val="43000"/>
              </a:srgbClr>
            </a:outerShdw>
          </a:effectLst>
          <a:extLst/>
        </p:spPr>
        <p:txBody>
          <a:bodyPr anchor="ctr"/>
          <a:lstStyle/>
          <a:p>
            <a:pPr algn="ctr">
              <a:defRPr/>
            </a:pPr>
            <a:r>
              <a:rPr lang="en-US" sz="900" b="1" dirty="0">
                <a:solidFill>
                  <a:srgbClr val="FFFFFF"/>
                </a:solidFill>
                <a:latin typeface="+mn-lt"/>
                <a:ea typeface="ＭＳ Ｐゴシック" charset="0"/>
              </a:rPr>
              <a:t>Offering overview</a:t>
            </a:r>
          </a:p>
        </p:txBody>
      </p:sp>
      <p:sp>
        <p:nvSpPr>
          <p:cNvPr id="4" name="Title 3"/>
          <p:cNvSpPr>
            <a:spLocks noGrp="1"/>
          </p:cNvSpPr>
          <p:nvPr>
            <p:ph type="title"/>
          </p:nvPr>
        </p:nvSpPr>
        <p:spPr>
          <a:xfrm>
            <a:off x="454269" y="225965"/>
            <a:ext cx="8231583" cy="294953"/>
          </a:xfrm>
        </p:spPr>
        <p:txBody>
          <a:bodyPr>
            <a:spAutoFit/>
          </a:bodyPr>
          <a:lstStyle/>
          <a:p>
            <a:pPr>
              <a:defRPr/>
            </a:pPr>
            <a:r>
              <a:rPr lang="en-US" sz="2000" dirty="0">
                <a:solidFill>
                  <a:schemeClr val="tx1"/>
                </a:solidFill>
                <a:latin typeface="+mn-lt"/>
              </a:rPr>
              <a:t>Managed Application Security Services</a:t>
            </a:r>
          </a:p>
        </p:txBody>
      </p:sp>
      <p:cxnSp>
        <p:nvCxnSpPr>
          <p:cNvPr id="33" name="Straight Connector 32"/>
          <p:cNvCxnSpPr/>
          <p:nvPr/>
        </p:nvCxnSpPr>
        <p:spPr>
          <a:xfrm>
            <a:off x="7429500" y="932836"/>
            <a:ext cx="0" cy="713186"/>
          </a:xfrm>
          <a:prstGeom prst="line">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extLst>
              <p:ext uri="{D42A27DB-BD31-4B8C-83A1-F6EECF244321}">
                <p14:modId xmlns:p14="http://schemas.microsoft.com/office/powerpoint/2010/main" val="631237486"/>
              </p:ext>
            </p:extLst>
          </p:nvPr>
        </p:nvGraphicFramePr>
        <p:xfrm>
          <a:off x="454269" y="1964249"/>
          <a:ext cx="2585264" cy="3449788"/>
        </p:xfrm>
        <a:graphic>
          <a:graphicData uri="http://schemas.openxmlformats.org/drawingml/2006/table">
            <a:tbl>
              <a:tblPr firstRow="1" bandRow="1">
                <a:tableStyleId>{073A0DAA-6AF3-43AB-8588-CEC1D06C72B9}</a:tableStyleId>
              </a:tblPr>
              <a:tblGrid>
                <a:gridCol w="2585264">
                  <a:extLst>
                    <a:ext uri="{9D8B030D-6E8A-4147-A177-3AD203B41FA5}">
                      <a16:colId xmlns:a16="http://schemas.microsoft.com/office/drawing/2014/main" val="20000"/>
                    </a:ext>
                  </a:extLst>
                </a:gridCol>
              </a:tblGrid>
              <a:tr h="471788">
                <a:tc>
                  <a:txBody>
                    <a:bodyPr/>
                    <a:lstStyle/>
                    <a:p>
                      <a:pPr algn="ctr"/>
                      <a:r>
                        <a:rPr lang="en-US" sz="1000" dirty="0"/>
                        <a:t>Objectives</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2978000">
                <a:tc>
                  <a:txBody>
                    <a:bodyPr/>
                    <a:lstStyle/>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baseline="0" dirty="0">
                          <a:solidFill>
                            <a:schemeClr val="tx1"/>
                          </a:solidFill>
                          <a:latin typeface="+mn-lt"/>
                          <a:ea typeface="+mn-ea"/>
                          <a:cs typeface="+mn-cs"/>
                        </a:rPr>
                        <a:t>Provides clients access to trained resources to run application security processes and activities.</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kern="1200" baseline="0" dirty="0">
                        <a:solidFill>
                          <a:schemeClr val="tx1"/>
                        </a:solidFill>
                        <a:latin typeface="+mn-lt"/>
                        <a:ea typeface="+mn-ea"/>
                        <a:cs typeface="+mn-cs"/>
                      </a:endParaRP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baseline="0" dirty="0">
                          <a:solidFill>
                            <a:schemeClr val="tx1"/>
                          </a:solidFill>
                          <a:latin typeface="+mn-lt"/>
                          <a:ea typeface="+mn-ea"/>
                          <a:cs typeface="+mn-cs"/>
                        </a:rPr>
                        <a:t>Technical support for tools administration, configuration, maintenance, and operation.</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kern="1200" baseline="0" dirty="0">
                        <a:solidFill>
                          <a:schemeClr val="tx1"/>
                        </a:solidFill>
                        <a:latin typeface="+mn-lt"/>
                        <a:ea typeface="+mn-ea"/>
                        <a:cs typeface="+mn-cs"/>
                      </a:endParaRP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baseline="0" dirty="0">
                          <a:solidFill>
                            <a:schemeClr val="tx1"/>
                          </a:solidFill>
                          <a:latin typeface="+mn-lt"/>
                          <a:ea typeface="+mn-ea"/>
                          <a:cs typeface="+mn-cs"/>
                        </a:rPr>
                        <a:t>Act as an extension of clients’ application security team.</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kern="1200" baseline="0" dirty="0">
                        <a:solidFill>
                          <a:schemeClr val="tx1"/>
                        </a:solidFill>
                        <a:latin typeface="+mn-lt"/>
                        <a:ea typeface="+mn-ea"/>
                        <a:cs typeface="+mn-cs"/>
                      </a:endParaRP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1" kern="1200" baseline="0" dirty="0">
                          <a:solidFill>
                            <a:schemeClr val="tx1"/>
                          </a:solidFill>
                          <a:latin typeface="+mn-lt"/>
                          <a:ea typeface="+mn-ea"/>
                          <a:cs typeface="+mn-cs"/>
                        </a:rPr>
                        <a:t>Any application security services can be delivered as a managed services, since application development activities are a on-going process.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pSp>
        <p:nvGrpSpPr>
          <p:cNvPr id="86030" name="Group 12"/>
          <p:cNvGrpSpPr>
            <a:grpSpLocks/>
          </p:cNvGrpSpPr>
          <p:nvPr/>
        </p:nvGrpSpPr>
        <p:grpSpPr bwMode="auto">
          <a:xfrm>
            <a:off x="559045" y="1967519"/>
            <a:ext cx="435770" cy="420291"/>
            <a:chOff x="3464790" y="3150745"/>
            <a:chExt cx="580744" cy="559963"/>
          </a:xfrm>
        </p:grpSpPr>
        <p:sp>
          <p:nvSpPr>
            <p:cNvPr id="53" name="Oval 52"/>
            <p:cNvSpPr/>
            <p:nvPr/>
          </p:nvSpPr>
          <p:spPr bwMode="auto">
            <a:xfrm>
              <a:off x="3464790" y="3150745"/>
              <a:ext cx="580744" cy="559963"/>
            </a:xfrm>
            <a:prstGeom prst="ellipse">
              <a:avLst/>
            </a:prstGeom>
            <a:solidFill>
              <a:schemeClr val="bg1"/>
            </a:solidFill>
            <a:ln w="38100" cmpd="sng">
              <a:solidFill>
                <a:schemeClr val="bg2">
                  <a:lumMod val="75000"/>
                </a:schemeClr>
              </a:solidFill>
            </a:ln>
            <a:effectLst/>
            <a:extLst/>
          </p:spPr>
          <p:txBody>
            <a:bodyPr/>
            <a:lstStyle/>
            <a:p>
              <a:pPr>
                <a:defRPr/>
              </a:pPr>
              <a:endParaRPr lang="en-US" dirty="0">
                <a:solidFill>
                  <a:srgbClr val="000000"/>
                </a:solidFill>
                <a:latin typeface="+mn-lt"/>
                <a:ea typeface="ＭＳ Ｐゴシック" charset="0"/>
              </a:endParaRPr>
            </a:p>
          </p:txBody>
        </p:sp>
        <p:pic>
          <p:nvPicPr>
            <p:cNvPr id="47" name="Picture 16"/>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557547" y="3287664"/>
              <a:ext cx="404761" cy="256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41" name="Table 40"/>
          <p:cNvGraphicFramePr>
            <a:graphicFrameLocks noGrp="1"/>
          </p:cNvGraphicFramePr>
          <p:nvPr>
            <p:extLst>
              <p:ext uri="{D42A27DB-BD31-4B8C-83A1-F6EECF244321}">
                <p14:modId xmlns:p14="http://schemas.microsoft.com/office/powerpoint/2010/main" val="1506444460"/>
              </p:ext>
            </p:extLst>
          </p:nvPr>
        </p:nvGraphicFramePr>
        <p:xfrm>
          <a:off x="3164833" y="1964247"/>
          <a:ext cx="2694100" cy="3449790"/>
        </p:xfrm>
        <a:graphic>
          <a:graphicData uri="http://schemas.openxmlformats.org/drawingml/2006/table">
            <a:tbl>
              <a:tblPr firstRow="1" bandRow="1">
                <a:tableStyleId>{073A0DAA-6AF3-43AB-8588-CEC1D06C72B9}</a:tableStyleId>
              </a:tblPr>
              <a:tblGrid>
                <a:gridCol w="2694100">
                  <a:extLst>
                    <a:ext uri="{9D8B030D-6E8A-4147-A177-3AD203B41FA5}">
                      <a16:colId xmlns:a16="http://schemas.microsoft.com/office/drawing/2014/main" val="20000"/>
                    </a:ext>
                  </a:extLst>
                </a:gridCol>
              </a:tblGrid>
              <a:tr h="480999">
                <a:tc>
                  <a:txBody>
                    <a:bodyPr/>
                    <a:lstStyle/>
                    <a:p>
                      <a:pPr algn="ctr"/>
                      <a:r>
                        <a:rPr lang="en-US" sz="1000" b="1" dirty="0">
                          <a:solidFill>
                            <a:srgbClr val="FFFFFF"/>
                          </a:solidFill>
                          <a:latin typeface="+mn-lt"/>
                          <a:ea typeface="ＭＳ Ｐゴシック" charset="0"/>
                        </a:rPr>
                        <a:t>Approach</a:t>
                      </a:r>
                      <a:endParaRPr lang="en-US" sz="1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2968791">
                <a:tc>
                  <a:txBody>
                    <a:bodyPr/>
                    <a:lstStyle/>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1" kern="1200" baseline="0" dirty="0">
                          <a:solidFill>
                            <a:schemeClr val="tx1"/>
                          </a:solidFill>
                          <a:latin typeface="+mn-lt"/>
                          <a:ea typeface="+mn-ea"/>
                          <a:cs typeface="+mn-cs"/>
                        </a:rPr>
                        <a:t>Requirement Management</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1" kern="1200" baseline="0" dirty="0">
                          <a:solidFill>
                            <a:schemeClr val="tx1"/>
                          </a:solidFill>
                          <a:latin typeface="+mn-lt"/>
                          <a:ea typeface="+mn-ea"/>
                          <a:cs typeface="+mn-cs"/>
                        </a:rPr>
                        <a:t>Remediation Support Threat Modeling (future)</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1" kern="1200" baseline="0" dirty="0">
                          <a:solidFill>
                            <a:schemeClr val="tx1"/>
                          </a:solidFill>
                          <a:latin typeface="+mn-lt"/>
                          <a:ea typeface="+mn-ea"/>
                          <a:cs typeface="+mn-cs"/>
                        </a:rPr>
                        <a:t>Architecture Analysis (future)</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1" kern="1200" baseline="0" dirty="0">
                          <a:solidFill>
                            <a:schemeClr val="tx1"/>
                          </a:solidFill>
                          <a:latin typeface="+mn-lt"/>
                          <a:ea typeface="+mn-ea"/>
                          <a:cs typeface="+mn-cs"/>
                        </a:rPr>
                        <a:t>Web Application Firewall Maintenance</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1" kern="1200" baseline="0" dirty="0">
                          <a:solidFill>
                            <a:schemeClr val="tx1"/>
                          </a:solidFill>
                          <a:latin typeface="+mn-lt"/>
                          <a:ea typeface="+mn-ea"/>
                          <a:cs typeface="+mn-cs"/>
                        </a:rPr>
                        <a:t>(future)</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baseline="0" dirty="0">
                        <a:solidFill>
                          <a:schemeClr val="tx1"/>
                        </a:solidFill>
                      </a:endParaRP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1" kern="1200" baseline="0" dirty="0">
                          <a:solidFill>
                            <a:schemeClr val="tx1"/>
                          </a:solidFill>
                          <a:latin typeface="+mn-lt"/>
                          <a:ea typeface="+mn-ea"/>
                          <a:cs typeface="+mn-cs"/>
                        </a:rPr>
                        <a:t>X-Force Red Testing Services Subscription </a:t>
                      </a:r>
                      <a:r>
                        <a:rPr lang="en-US" altLang="en-US" sz="1000" b="0" kern="1200" baseline="0" dirty="0">
                          <a:solidFill>
                            <a:schemeClr val="tx1"/>
                          </a:solidFill>
                          <a:latin typeface="+mn-lt"/>
                          <a:ea typeface="+mn-ea"/>
                          <a:cs typeface="+mn-cs"/>
                        </a:rPr>
                        <a:t>- </a:t>
                      </a:r>
                      <a:r>
                        <a:rPr lang="en-US" altLang="en-US" sz="1000" baseline="0" dirty="0">
                          <a:solidFill>
                            <a:schemeClr val="tx1"/>
                          </a:solidFill>
                        </a:rPr>
                        <a:t>C.f. IBM X-Force Red offerings</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baseline="0" dirty="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2127324737"/>
              </p:ext>
            </p:extLst>
          </p:nvPr>
        </p:nvGraphicFramePr>
        <p:xfrm>
          <a:off x="5984233" y="1964247"/>
          <a:ext cx="2701618" cy="3449790"/>
        </p:xfrm>
        <a:graphic>
          <a:graphicData uri="http://schemas.openxmlformats.org/drawingml/2006/table">
            <a:tbl>
              <a:tblPr firstRow="1" bandRow="1">
                <a:tableStyleId>{073A0DAA-6AF3-43AB-8588-CEC1D06C72B9}</a:tableStyleId>
              </a:tblPr>
              <a:tblGrid>
                <a:gridCol w="2701618">
                  <a:extLst>
                    <a:ext uri="{9D8B030D-6E8A-4147-A177-3AD203B41FA5}">
                      <a16:colId xmlns:a16="http://schemas.microsoft.com/office/drawing/2014/main" val="20000"/>
                    </a:ext>
                  </a:extLst>
                </a:gridCol>
              </a:tblGrid>
              <a:tr h="486822">
                <a:tc>
                  <a:txBody>
                    <a:bodyPr/>
                    <a:lstStyle/>
                    <a:p>
                      <a:pPr marL="172634" algn="ctr">
                        <a:defRPr/>
                      </a:pPr>
                      <a:r>
                        <a:rPr lang="en-US" sz="1000" b="1" dirty="0">
                          <a:solidFill>
                            <a:srgbClr val="FFFFFF"/>
                          </a:solidFill>
                          <a:latin typeface="+mn-lt"/>
                          <a:ea typeface="ＭＳ Ｐゴシック" charset="0"/>
                        </a:rPr>
                        <a:t>Deliverables</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2962968">
                <a:tc>
                  <a:txBody>
                    <a:bodyPr/>
                    <a:lstStyle/>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1" kern="1200" baseline="0" dirty="0">
                          <a:solidFill>
                            <a:schemeClr val="tx1"/>
                          </a:solidFill>
                          <a:latin typeface="+mn-lt"/>
                          <a:ea typeface="+mn-ea"/>
                          <a:cs typeface="+mn-cs"/>
                        </a:rPr>
                        <a:t>Requirement Management</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1" kern="1200" baseline="0" dirty="0">
                          <a:solidFill>
                            <a:schemeClr val="tx1"/>
                          </a:solidFill>
                          <a:latin typeface="+mn-lt"/>
                          <a:ea typeface="+mn-ea"/>
                          <a:cs typeface="+mn-cs"/>
                        </a:rPr>
                        <a:t>Remediation Support Threat Modeling (future)</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1" kern="1200" baseline="0" dirty="0">
                          <a:solidFill>
                            <a:schemeClr val="tx1"/>
                          </a:solidFill>
                          <a:latin typeface="+mn-lt"/>
                          <a:ea typeface="+mn-ea"/>
                          <a:cs typeface="+mn-cs"/>
                        </a:rPr>
                        <a:t>Architecture Analysis (future)</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1" kern="1200" baseline="0" dirty="0">
                          <a:solidFill>
                            <a:schemeClr val="tx1"/>
                          </a:solidFill>
                          <a:latin typeface="+mn-lt"/>
                          <a:ea typeface="+mn-ea"/>
                          <a:cs typeface="+mn-cs"/>
                        </a:rPr>
                        <a:t>Web Application Firewall Maintenance</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1" kern="1200" baseline="0" dirty="0">
                          <a:solidFill>
                            <a:schemeClr val="tx1"/>
                          </a:solidFill>
                          <a:latin typeface="+mn-lt"/>
                          <a:ea typeface="+mn-ea"/>
                          <a:cs typeface="+mn-cs"/>
                        </a:rPr>
                        <a:t>(future)</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baseline="0" dirty="0">
                        <a:solidFill>
                          <a:schemeClr val="tx1"/>
                        </a:solidFill>
                      </a:endParaRP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b="1" kern="1200" baseline="0" dirty="0">
                          <a:solidFill>
                            <a:schemeClr val="tx1"/>
                          </a:solidFill>
                          <a:latin typeface="+mn-lt"/>
                          <a:ea typeface="+mn-ea"/>
                          <a:cs typeface="+mn-cs"/>
                        </a:rPr>
                        <a:t>X-Force Red Testing Services Subscription </a:t>
                      </a:r>
                      <a:r>
                        <a:rPr lang="en-US" altLang="en-US" sz="1000" b="0" kern="1200" baseline="0" dirty="0">
                          <a:solidFill>
                            <a:schemeClr val="tx1"/>
                          </a:solidFill>
                          <a:latin typeface="+mn-lt"/>
                          <a:ea typeface="+mn-ea"/>
                          <a:cs typeface="+mn-cs"/>
                        </a:rPr>
                        <a:t>-</a:t>
                      </a:r>
                      <a:r>
                        <a:rPr lang="en-US" altLang="en-US" sz="1000" b="1" kern="1200" baseline="0" dirty="0">
                          <a:solidFill>
                            <a:schemeClr val="tx1"/>
                          </a:solidFill>
                          <a:latin typeface="+mn-lt"/>
                          <a:ea typeface="+mn-ea"/>
                          <a:cs typeface="+mn-cs"/>
                        </a:rPr>
                        <a:t> </a:t>
                      </a:r>
                      <a:r>
                        <a:rPr lang="en-US" altLang="en-US" sz="1000" baseline="0" dirty="0">
                          <a:solidFill>
                            <a:schemeClr val="tx1"/>
                          </a:solidFill>
                        </a:rPr>
                        <a:t>C.f. IBM X-Force Red offerings</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baseline="0" dirty="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pSp>
        <p:nvGrpSpPr>
          <p:cNvPr id="86031" name="Group 13"/>
          <p:cNvGrpSpPr>
            <a:grpSpLocks/>
          </p:cNvGrpSpPr>
          <p:nvPr/>
        </p:nvGrpSpPr>
        <p:grpSpPr bwMode="auto">
          <a:xfrm>
            <a:off x="6223516" y="1967519"/>
            <a:ext cx="435770" cy="420291"/>
            <a:chOff x="6399641" y="3118418"/>
            <a:chExt cx="580744" cy="559963"/>
          </a:xfrm>
        </p:grpSpPr>
        <p:sp>
          <p:nvSpPr>
            <p:cNvPr id="54" name="Oval 53"/>
            <p:cNvSpPr/>
            <p:nvPr/>
          </p:nvSpPr>
          <p:spPr bwMode="auto">
            <a:xfrm>
              <a:off x="6399641" y="3118418"/>
              <a:ext cx="580744" cy="559963"/>
            </a:xfrm>
            <a:prstGeom prst="ellipse">
              <a:avLst/>
            </a:prstGeom>
            <a:solidFill>
              <a:schemeClr val="bg1"/>
            </a:solidFill>
            <a:ln w="38100" cmpd="sng">
              <a:solidFill>
                <a:schemeClr val="bg2">
                  <a:lumMod val="75000"/>
                </a:schemeClr>
              </a:solidFill>
            </a:ln>
            <a:effectLst/>
            <a:extLst/>
          </p:spPr>
          <p:txBody>
            <a:bodyPr/>
            <a:lstStyle/>
            <a:p>
              <a:pPr>
                <a:defRPr/>
              </a:pPr>
              <a:endParaRPr lang="en-US" dirty="0">
                <a:solidFill>
                  <a:srgbClr val="000000"/>
                </a:solidFill>
                <a:latin typeface="+mn-lt"/>
                <a:ea typeface="ＭＳ Ｐゴシック" charset="0"/>
              </a:endParaRPr>
            </a:p>
          </p:txBody>
        </p:sp>
        <p:pic>
          <p:nvPicPr>
            <p:cNvPr id="86043" name="Picture 4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483144" y="3224624"/>
              <a:ext cx="397947" cy="35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029" name="Group 11"/>
          <p:cNvGrpSpPr>
            <a:grpSpLocks/>
          </p:cNvGrpSpPr>
          <p:nvPr/>
        </p:nvGrpSpPr>
        <p:grpSpPr bwMode="auto">
          <a:xfrm>
            <a:off x="3426815" y="1967519"/>
            <a:ext cx="435770" cy="420291"/>
            <a:chOff x="529933" y="3113800"/>
            <a:chExt cx="580744" cy="559963"/>
          </a:xfrm>
        </p:grpSpPr>
        <p:sp>
          <p:nvSpPr>
            <p:cNvPr id="51" name="Oval 50"/>
            <p:cNvSpPr/>
            <p:nvPr/>
          </p:nvSpPr>
          <p:spPr bwMode="auto">
            <a:xfrm>
              <a:off x="529933" y="3113800"/>
              <a:ext cx="580744" cy="559963"/>
            </a:xfrm>
            <a:prstGeom prst="ellipse">
              <a:avLst/>
            </a:prstGeom>
            <a:solidFill>
              <a:schemeClr val="bg1"/>
            </a:solidFill>
            <a:ln w="38100" cmpd="sng">
              <a:solidFill>
                <a:schemeClr val="bg2">
                  <a:lumMod val="75000"/>
                </a:schemeClr>
              </a:solidFill>
            </a:ln>
            <a:effectLst/>
            <a:extLst/>
          </p:spPr>
          <p:txBody>
            <a:bodyPr/>
            <a:lstStyle/>
            <a:p>
              <a:pPr>
                <a:defRPr/>
              </a:pPr>
              <a:endParaRPr lang="en-US" dirty="0">
                <a:solidFill>
                  <a:srgbClr val="000000"/>
                </a:solidFill>
                <a:latin typeface="+mn-lt"/>
                <a:ea typeface="ＭＳ Ｐゴシック" charset="0"/>
              </a:endParaRPr>
            </a:p>
          </p:txBody>
        </p:sp>
        <p:pic>
          <p:nvPicPr>
            <p:cNvPr id="49" name="Picture 63"/>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8916" y="3193357"/>
              <a:ext cx="243047" cy="397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3" name="Picture 2" descr="mage result for cycle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4290" y="920190"/>
            <a:ext cx="720616" cy="72061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383285" y="979687"/>
            <a:ext cx="7991621" cy="553998"/>
          </a:xfrm>
          <a:prstGeom prst="rect">
            <a:avLst/>
          </a:prstGeom>
        </p:spPr>
        <p:txBody>
          <a:bodyPr wrap="square">
            <a:spAutoFit/>
          </a:bodyPr>
          <a:lstStyle/>
          <a:p>
            <a:pPr algn="ctr"/>
            <a:r>
              <a:rPr lang="en-US" sz="1600" b="1" dirty="0"/>
              <a:t>Managed Application Security Services</a:t>
            </a:r>
          </a:p>
          <a:p>
            <a:pPr algn="ctr"/>
            <a:r>
              <a:rPr lang="en-US" sz="1300" dirty="0"/>
              <a:t>Managed SDLC | Managed Security Testing | Managed Web Application Firewall </a:t>
            </a:r>
          </a:p>
        </p:txBody>
      </p:sp>
    </p:spTree>
    <p:extLst>
      <p:ext uri="{BB962C8B-B14F-4D97-AF65-F5344CB8AC3E}">
        <p14:creationId xmlns:p14="http://schemas.microsoft.com/office/powerpoint/2010/main" val="283419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3"/>
          <p:cNvSpPr>
            <a:spLocks noGrp="1"/>
          </p:cNvSpPr>
          <p:nvPr>
            <p:ph type="title"/>
          </p:nvPr>
        </p:nvSpPr>
        <p:spPr>
          <a:xfrm>
            <a:off x="433388" y="1489075"/>
            <a:ext cx="8259762" cy="1058863"/>
          </a:xfrm>
        </p:spPr>
        <p:txBody>
          <a:bodyPr/>
          <a:lstStyle/>
          <a:p>
            <a:r>
              <a:rPr lang="en-US" sz="3200" dirty="0"/>
              <a:t>Offering solutioning details</a:t>
            </a:r>
            <a:br>
              <a:rPr lang="en-US" sz="3200" dirty="0"/>
            </a:br>
            <a:br>
              <a:rPr lang="en-US" sz="3200" dirty="0"/>
            </a:br>
            <a:r>
              <a:rPr lang="en-US" sz="3200" dirty="0"/>
              <a:t>Application Security Program Services</a:t>
            </a:r>
            <a:br>
              <a:rPr lang="en-US" altLang="en-US" sz="3200" dirty="0">
                <a:latin typeface="Arial" charset="0"/>
                <a:cs typeface="Arial" charset="0"/>
              </a:rPr>
            </a:br>
            <a:endParaRPr lang="en-US" altLang="en-US" sz="3200" dirty="0">
              <a:latin typeface="Arial" charset="0"/>
              <a:cs typeface="Arial" charset="0"/>
            </a:endParaRPr>
          </a:p>
        </p:txBody>
      </p:sp>
    </p:spTree>
    <p:extLst>
      <p:ext uri="{BB962C8B-B14F-4D97-AF65-F5344CB8AC3E}">
        <p14:creationId xmlns:p14="http://schemas.microsoft.com/office/powerpoint/2010/main" val="1862872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270" y="302165"/>
            <a:ext cx="8231583" cy="345535"/>
          </a:xfrm>
        </p:spPr>
        <p:txBody>
          <a:bodyPr>
            <a:normAutofit/>
          </a:bodyPr>
          <a:lstStyle/>
          <a:p>
            <a:r>
              <a:rPr lang="en-US" sz="2000" dirty="0"/>
              <a:t>Application Security Services </a:t>
            </a:r>
            <a:r>
              <a:rPr lang="mr-IN" sz="2000" dirty="0"/>
              <a:t>–</a:t>
            </a:r>
            <a:r>
              <a:rPr lang="en-US" sz="2000" dirty="0"/>
              <a:t> Portfolio </a:t>
            </a:r>
          </a:p>
        </p:txBody>
      </p:sp>
      <p:graphicFrame>
        <p:nvGraphicFramePr>
          <p:cNvPr id="4" name="Content Placeholder 3"/>
          <p:cNvGraphicFramePr>
            <a:graphicFrameLocks noGrp="1"/>
          </p:cNvGraphicFramePr>
          <p:nvPr>
            <p:ph sz="quarter" idx="4294967295"/>
            <p:extLst>
              <p:ext uri="{D42A27DB-BD31-4B8C-83A1-F6EECF244321}">
                <p14:modId xmlns:p14="http://schemas.microsoft.com/office/powerpoint/2010/main" val="1614439994"/>
              </p:ext>
            </p:extLst>
          </p:nvPr>
        </p:nvGraphicFramePr>
        <p:xfrm>
          <a:off x="454271" y="904775"/>
          <a:ext cx="5135496" cy="4091940"/>
        </p:xfrm>
        <a:graphic>
          <a:graphicData uri="http://schemas.openxmlformats.org/drawingml/2006/table">
            <a:tbl>
              <a:tblPr firstRow="1" bandRow="1">
                <a:tableStyleId>{5C22544A-7EE6-4342-B048-85BDC9FD1C3A}</a:tableStyleId>
              </a:tblPr>
              <a:tblGrid>
                <a:gridCol w="3527738">
                  <a:extLst>
                    <a:ext uri="{9D8B030D-6E8A-4147-A177-3AD203B41FA5}">
                      <a16:colId xmlns:a16="http://schemas.microsoft.com/office/drawing/2014/main" val="20000"/>
                    </a:ext>
                  </a:extLst>
                </a:gridCol>
                <a:gridCol w="1607758">
                  <a:extLst>
                    <a:ext uri="{9D8B030D-6E8A-4147-A177-3AD203B41FA5}">
                      <a16:colId xmlns:a16="http://schemas.microsoft.com/office/drawing/2014/main" val="20001"/>
                    </a:ext>
                  </a:extLst>
                </a:gridCol>
              </a:tblGrid>
              <a:tr h="211953">
                <a:tc>
                  <a:txBody>
                    <a:bodyPr/>
                    <a:lstStyle/>
                    <a:p>
                      <a:pPr algn="ctr"/>
                      <a:r>
                        <a:rPr lang="en-US" dirty="0"/>
                        <a:t>Offering Name</a:t>
                      </a:r>
                      <a:r>
                        <a:rPr lang="en-US" baseline="0" dirty="0"/>
                        <a:t> / Service Name </a:t>
                      </a:r>
                      <a:endParaRPr lang="en-US" dirty="0"/>
                    </a:p>
                  </a:txBody>
                  <a:tcPr/>
                </a:tc>
                <a:tc>
                  <a:txBody>
                    <a:bodyPr/>
                    <a:lstStyle/>
                    <a:p>
                      <a:pPr algn="ctr"/>
                      <a:r>
                        <a:rPr lang="en-US" dirty="0"/>
                        <a:t>L30s / L40s Code </a:t>
                      </a:r>
                      <a:endParaRPr lang="en-US" sz="1100" dirty="0"/>
                    </a:p>
                  </a:txBody>
                  <a:tcPr/>
                </a:tc>
                <a:extLst>
                  <a:ext uri="{0D108BD9-81ED-4DB2-BD59-A6C34878D82A}">
                    <a16:rowId xmlns:a16="http://schemas.microsoft.com/office/drawing/2014/main" val="10000"/>
                  </a:ext>
                </a:extLst>
              </a:tr>
              <a:tr h="346904">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900" b="1" dirty="0">
                          <a:solidFill>
                            <a:schemeClr val="tx1"/>
                          </a:solidFill>
                        </a:rPr>
                        <a:t>Application</a:t>
                      </a:r>
                      <a:r>
                        <a:rPr lang="en-US" sz="900" b="1" baseline="0" dirty="0">
                          <a:solidFill>
                            <a:schemeClr val="tx1"/>
                          </a:solidFill>
                        </a:rPr>
                        <a:t> Security Services (C&amp;SI) (L30)</a:t>
                      </a:r>
                      <a:endParaRPr lang="en-US" sz="900" b="1" dirty="0">
                        <a:solidFill>
                          <a:schemeClr val="tx1"/>
                        </a:solidFill>
                      </a:endParaRPr>
                    </a:p>
                  </a:txBody>
                  <a:tcPr>
                    <a:solidFill>
                      <a:schemeClr val="accent3"/>
                    </a:solidFill>
                  </a:tcPr>
                </a:tc>
                <a:tc>
                  <a:txBody>
                    <a:bodyPr/>
                    <a:lstStyle/>
                    <a:p>
                      <a:r>
                        <a:rPr lang="en-US" sz="900" b="1" dirty="0"/>
                        <a:t>6950-19S (8F)</a:t>
                      </a:r>
                    </a:p>
                    <a:p>
                      <a:r>
                        <a:rPr lang="en-US" sz="900" b="1" dirty="0"/>
                        <a:t>6950-19Z (8F GBS)</a:t>
                      </a:r>
                    </a:p>
                    <a:p>
                      <a:r>
                        <a:rPr lang="en-US" sz="900" b="1" dirty="0"/>
                        <a:t>6950-19T (J6 GTS)</a:t>
                      </a:r>
                    </a:p>
                  </a:txBody>
                  <a:tcPr>
                    <a:solidFill>
                      <a:schemeClr val="accent3"/>
                    </a:solidFill>
                  </a:tcPr>
                </a:tc>
                <a:extLst>
                  <a:ext uri="{0D108BD9-81ED-4DB2-BD59-A6C34878D82A}">
                    <a16:rowId xmlns:a16="http://schemas.microsoft.com/office/drawing/2014/main" val="10001"/>
                  </a:ext>
                </a:extLst>
              </a:tr>
              <a:tr h="346904">
                <a:tc>
                  <a:txBody>
                    <a:bodyPr/>
                    <a:lstStyle/>
                    <a:p>
                      <a:pPr lvl="1" algn="l"/>
                      <a:r>
                        <a:rPr lang="en-US" sz="900" b="1" dirty="0">
                          <a:solidFill>
                            <a:schemeClr val="tx1"/>
                          </a:solidFill>
                        </a:rPr>
                        <a:t>Application Security Program Services (L40)</a:t>
                      </a:r>
                    </a:p>
                    <a:p>
                      <a:pPr marL="857250" marR="0" lvl="2" indent="-171450" algn="l" defTabSz="685800" rtl="0" eaLnBrk="1" fontAlgn="auto" latinLnBrk="0" hangingPunct="1">
                        <a:lnSpc>
                          <a:spcPct val="100000"/>
                        </a:lnSpc>
                        <a:spcBef>
                          <a:spcPts val="0"/>
                        </a:spcBef>
                        <a:spcAft>
                          <a:spcPts val="0"/>
                        </a:spcAft>
                        <a:buClrTx/>
                        <a:buSzTx/>
                        <a:buFont typeface="Arial" charset="0"/>
                        <a:buChar char="•"/>
                        <a:tabLst/>
                        <a:defRPr/>
                      </a:pPr>
                      <a:r>
                        <a:rPr lang="en-US" sz="900" dirty="0">
                          <a:solidFill>
                            <a:schemeClr val="tx1"/>
                          </a:solidFill>
                        </a:rPr>
                        <a:t>Program</a:t>
                      </a:r>
                      <a:r>
                        <a:rPr lang="en-US" sz="900" baseline="0" dirty="0">
                          <a:solidFill>
                            <a:schemeClr val="tx1"/>
                          </a:solidFill>
                        </a:rPr>
                        <a:t> Design and Development</a:t>
                      </a:r>
                    </a:p>
                  </a:txBody>
                  <a:tcPr/>
                </a:tc>
                <a:tc>
                  <a:txBody>
                    <a:bodyPr/>
                    <a:lstStyle/>
                    <a:p>
                      <a:pPr lvl="1" algn="l"/>
                      <a:r>
                        <a:rPr lang="en-US" sz="900" dirty="0"/>
                        <a:t>6948-66X (8F)</a:t>
                      </a:r>
                    </a:p>
                    <a:p>
                      <a:pPr lvl="1" algn="l"/>
                      <a:r>
                        <a:rPr lang="en-US" sz="900" dirty="0"/>
                        <a:t>6948-54N (8F GBS)</a:t>
                      </a:r>
                    </a:p>
                    <a:p>
                      <a:pPr lvl="1" algn="l"/>
                      <a:r>
                        <a:rPr lang="mr-IN" sz="900" dirty="0"/>
                        <a:t>6948-67D</a:t>
                      </a:r>
                      <a:r>
                        <a:rPr lang="en-US" sz="900" dirty="0"/>
                        <a:t> (J6 GTS)</a:t>
                      </a:r>
                    </a:p>
                  </a:txBody>
                  <a:tcPr/>
                </a:tc>
                <a:extLst>
                  <a:ext uri="{0D108BD9-81ED-4DB2-BD59-A6C34878D82A}">
                    <a16:rowId xmlns:a16="http://schemas.microsoft.com/office/drawing/2014/main" val="10002"/>
                  </a:ext>
                </a:extLst>
              </a:tr>
              <a:tr h="441514">
                <a:tc>
                  <a:txBody>
                    <a:bodyPr/>
                    <a:lstStyle/>
                    <a:p>
                      <a:pPr lvl="1"/>
                      <a:r>
                        <a:rPr lang="en-US" sz="900" b="1" dirty="0">
                          <a:solidFill>
                            <a:schemeClr val="tx1"/>
                          </a:solidFill>
                        </a:rPr>
                        <a:t>Secure Development Training</a:t>
                      </a:r>
                      <a:r>
                        <a:rPr lang="en-US" sz="900" b="1" baseline="0" dirty="0">
                          <a:solidFill>
                            <a:schemeClr val="tx1"/>
                          </a:solidFill>
                        </a:rPr>
                        <a:t> Services (L40)</a:t>
                      </a:r>
                      <a:endParaRPr lang="en-US" sz="900" b="1" dirty="0">
                        <a:solidFill>
                          <a:schemeClr val="tx1"/>
                        </a:solidFill>
                      </a:endParaRPr>
                    </a:p>
                  </a:txBody>
                  <a:tcPr/>
                </a:tc>
                <a:tc>
                  <a:txBody>
                    <a:bodyPr/>
                    <a:lstStyle/>
                    <a:p>
                      <a:pPr lvl="1" algn="l"/>
                      <a:r>
                        <a:rPr lang="en-US" sz="900" dirty="0"/>
                        <a:t>6948-66Z (8F)</a:t>
                      </a:r>
                    </a:p>
                    <a:p>
                      <a:pPr lvl="1" algn="l"/>
                      <a:r>
                        <a:rPr lang="en-US" sz="900" dirty="0"/>
                        <a:t>6948-67F (8F GBS)</a:t>
                      </a:r>
                    </a:p>
                    <a:p>
                      <a:pPr lvl="1" algn="l"/>
                      <a:r>
                        <a:rPr lang="mr-IN" sz="900" dirty="0"/>
                        <a:t>6948-67A</a:t>
                      </a:r>
                      <a:r>
                        <a:rPr lang="en-US" sz="900" dirty="0"/>
                        <a:t> (J6 GTS)</a:t>
                      </a:r>
                    </a:p>
                  </a:txBody>
                  <a:tcPr/>
                </a:tc>
                <a:extLst>
                  <a:ext uri="{0D108BD9-81ED-4DB2-BD59-A6C34878D82A}">
                    <a16:rowId xmlns:a16="http://schemas.microsoft.com/office/drawing/2014/main" val="10003"/>
                  </a:ext>
                </a:extLst>
              </a:tr>
              <a:tr h="536124">
                <a:tc>
                  <a:txBody>
                    <a:bodyPr/>
                    <a:lstStyle/>
                    <a:p>
                      <a:pPr lvl="1"/>
                      <a:r>
                        <a:rPr lang="en-US" sz="900" b="1" dirty="0">
                          <a:solidFill>
                            <a:schemeClr val="tx1"/>
                          </a:solidFill>
                        </a:rPr>
                        <a:t>Secure Development</a:t>
                      </a:r>
                      <a:r>
                        <a:rPr lang="en-US" sz="900" b="1" baseline="0" dirty="0">
                          <a:solidFill>
                            <a:schemeClr val="tx1"/>
                          </a:solidFill>
                        </a:rPr>
                        <a:t> Support Services (L40)</a:t>
                      </a:r>
                    </a:p>
                    <a:p>
                      <a:pPr marL="857250" marR="0" lvl="2" indent="-171450" algn="l" defTabSz="685800" rtl="0" eaLnBrk="1" fontAlgn="auto" latinLnBrk="0" hangingPunct="1">
                        <a:lnSpc>
                          <a:spcPct val="100000"/>
                        </a:lnSpc>
                        <a:spcBef>
                          <a:spcPts val="0"/>
                        </a:spcBef>
                        <a:spcAft>
                          <a:spcPts val="0"/>
                        </a:spcAft>
                        <a:buClrTx/>
                        <a:buSzTx/>
                        <a:buFont typeface="Arial" charset="0"/>
                        <a:buChar char="•"/>
                        <a:tabLst/>
                        <a:defRPr/>
                      </a:pPr>
                      <a:r>
                        <a:rPr lang="en-US" sz="900" baseline="0" dirty="0">
                          <a:solidFill>
                            <a:schemeClr val="tx1"/>
                          </a:solidFill>
                        </a:rPr>
                        <a:t>Secure SDLC Analysis &amp; Design</a:t>
                      </a:r>
                      <a:endParaRPr lang="en-US" sz="900" dirty="0">
                        <a:solidFill>
                          <a:schemeClr val="tx1"/>
                        </a:solidFill>
                      </a:endParaRPr>
                    </a:p>
                    <a:p>
                      <a:pPr marL="857250" lvl="2" indent="-171450">
                        <a:buFont typeface="Arial" charset="0"/>
                        <a:buChar char="•"/>
                      </a:pPr>
                      <a:r>
                        <a:rPr lang="en-US" sz="900" baseline="0" dirty="0">
                          <a:solidFill>
                            <a:schemeClr val="tx1"/>
                          </a:solidFill>
                        </a:rPr>
                        <a:t>Threat Modeling</a:t>
                      </a:r>
                    </a:p>
                    <a:p>
                      <a:pPr marL="857250" lvl="2" indent="-171450">
                        <a:buFont typeface="Arial" charset="0"/>
                        <a:buChar char="•"/>
                      </a:pPr>
                      <a:r>
                        <a:rPr lang="en-US" sz="900" baseline="0" dirty="0">
                          <a:solidFill>
                            <a:schemeClr val="tx1"/>
                          </a:solidFill>
                        </a:rPr>
                        <a:t>Architecture Analysis</a:t>
                      </a:r>
                    </a:p>
                    <a:p>
                      <a:pPr marL="857250" marR="0" lvl="2" indent="-171450" algn="l" defTabSz="685800" rtl="0" eaLnBrk="1" fontAlgn="auto" latinLnBrk="0" hangingPunct="1">
                        <a:lnSpc>
                          <a:spcPct val="100000"/>
                        </a:lnSpc>
                        <a:spcBef>
                          <a:spcPts val="0"/>
                        </a:spcBef>
                        <a:spcAft>
                          <a:spcPts val="0"/>
                        </a:spcAft>
                        <a:buClrTx/>
                        <a:buSzTx/>
                        <a:buFont typeface="Arial" charset="0"/>
                        <a:buChar char="•"/>
                        <a:tabLst/>
                        <a:defRPr/>
                      </a:pPr>
                      <a:r>
                        <a:rPr lang="en-US" sz="900" dirty="0">
                          <a:solidFill>
                            <a:schemeClr val="tx1"/>
                          </a:solidFill>
                        </a:rPr>
                        <a:t>Requirements Management</a:t>
                      </a:r>
                    </a:p>
                  </a:txBody>
                  <a:tcPr/>
                </a:tc>
                <a:tc>
                  <a:txBody>
                    <a:bodyPr/>
                    <a:lstStyle/>
                    <a:p>
                      <a:pPr lvl="1" algn="l"/>
                      <a:r>
                        <a:rPr lang="en-US" sz="900" dirty="0"/>
                        <a:t>6948-66Y (8F)</a:t>
                      </a:r>
                    </a:p>
                    <a:p>
                      <a:pPr lvl="1" algn="l"/>
                      <a:r>
                        <a:rPr lang="en-US" sz="900" dirty="0"/>
                        <a:t>6948-67G (8F GBS)</a:t>
                      </a:r>
                    </a:p>
                    <a:p>
                      <a:pPr lvl="1" algn="l"/>
                      <a:r>
                        <a:rPr lang="mr-IN" sz="900" dirty="0"/>
                        <a:t>6948-67C</a:t>
                      </a:r>
                      <a:r>
                        <a:rPr lang="en-US" sz="900" dirty="0"/>
                        <a:t> (J6 GTS)</a:t>
                      </a:r>
                    </a:p>
                  </a:txBody>
                  <a:tcPr/>
                </a:tc>
                <a:extLst>
                  <a:ext uri="{0D108BD9-81ED-4DB2-BD59-A6C34878D82A}">
                    <a16:rowId xmlns:a16="http://schemas.microsoft.com/office/drawing/2014/main" val="10004"/>
                  </a:ext>
                </a:extLst>
              </a:tr>
              <a:tr h="441514">
                <a:tc>
                  <a:txBody>
                    <a:bodyPr/>
                    <a:lstStyle/>
                    <a:p>
                      <a:pPr lvl="1"/>
                      <a:r>
                        <a:rPr lang="en-US" sz="900" b="1" dirty="0">
                          <a:solidFill>
                            <a:schemeClr val="tx1"/>
                          </a:solidFill>
                        </a:rPr>
                        <a:t>Application</a:t>
                      </a:r>
                      <a:r>
                        <a:rPr lang="en-US" sz="900" b="1" baseline="0" dirty="0">
                          <a:solidFill>
                            <a:schemeClr val="tx1"/>
                          </a:solidFill>
                        </a:rPr>
                        <a:t> Security Testing Services (AppSec) (L40)</a:t>
                      </a:r>
                    </a:p>
                    <a:p>
                      <a:pPr marL="857250" lvl="2" indent="-171450">
                        <a:buFont typeface="Arial" charset="0"/>
                        <a:buChar char="•"/>
                      </a:pPr>
                      <a:r>
                        <a:rPr lang="en-US" sz="900" baseline="0" dirty="0">
                          <a:solidFill>
                            <a:schemeClr val="tx1"/>
                          </a:solidFill>
                        </a:rPr>
                        <a:t>Security Testing Strategy Development</a:t>
                      </a:r>
                    </a:p>
                    <a:p>
                      <a:pPr marL="857250" lvl="2" indent="-171450">
                        <a:buFont typeface="Arial" charset="0"/>
                        <a:buChar char="•"/>
                      </a:pPr>
                      <a:r>
                        <a:rPr lang="en-US" sz="900" baseline="0" dirty="0">
                          <a:solidFill>
                            <a:schemeClr val="tx1"/>
                          </a:solidFill>
                        </a:rPr>
                        <a:t>Remediation Support</a:t>
                      </a:r>
                      <a:endParaRPr lang="en-US" sz="900" dirty="0">
                        <a:solidFill>
                          <a:schemeClr val="tx1"/>
                        </a:solidFill>
                      </a:endParaRPr>
                    </a:p>
                  </a:txBody>
                  <a:tcPr/>
                </a:tc>
                <a:tc>
                  <a:txBody>
                    <a:bodyPr/>
                    <a:lstStyle/>
                    <a:p>
                      <a:pPr lvl="1" algn="l"/>
                      <a:r>
                        <a:rPr lang="en-US" sz="900" dirty="0"/>
                        <a:t>6948-66W (8F)</a:t>
                      </a:r>
                    </a:p>
                    <a:p>
                      <a:pPr lvl="1" algn="l"/>
                      <a:r>
                        <a:rPr lang="en-US" sz="900" dirty="0"/>
                        <a:t>6948-67H (8F GBS)</a:t>
                      </a:r>
                    </a:p>
                    <a:p>
                      <a:pPr lvl="1" algn="l"/>
                      <a:r>
                        <a:rPr lang="mr-IN" sz="900" dirty="0"/>
                        <a:t>6948-67E</a:t>
                      </a:r>
                      <a:r>
                        <a:rPr lang="en-US" sz="900" dirty="0"/>
                        <a:t> (J6 GTS) </a:t>
                      </a:r>
                    </a:p>
                  </a:txBody>
                  <a:tcPr/>
                </a:tc>
                <a:extLst>
                  <a:ext uri="{0D108BD9-81ED-4DB2-BD59-A6C34878D82A}">
                    <a16:rowId xmlns:a16="http://schemas.microsoft.com/office/drawing/2014/main" val="10005"/>
                  </a:ext>
                </a:extLst>
              </a:tr>
              <a:tr h="346904">
                <a:tc>
                  <a:txBody>
                    <a:bodyPr/>
                    <a:lstStyle/>
                    <a:p>
                      <a:pPr marL="0" algn="l" defTabSz="685800" rtl="0" eaLnBrk="1" latinLnBrk="0" hangingPunct="1"/>
                      <a:r>
                        <a:rPr lang="en-US" sz="900" b="1" kern="1200" dirty="0">
                          <a:solidFill>
                            <a:schemeClr val="tx1"/>
                          </a:solidFill>
                          <a:latin typeface="+mn-lt"/>
                          <a:ea typeface="+mn-ea"/>
                          <a:cs typeface="+mn-cs"/>
                        </a:rPr>
                        <a:t>Application Security Services (Managed) (L30)</a:t>
                      </a:r>
                    </a:p>
                  </a:txBody>
                  <a:tcPr>
                    <a:solidFill>
                      <a:schemeClr val="accent3"/>
                    </a:solidFill>
                  </a:tcPr>
                </a:tc>
                <a:tc>
                  <a:txBody>
                    <a:bodyPr/>
                    <a:lstStyle/>
                    <a:p>
                      <a:pPr marL="0" algn="l" defTabSz="685800" rtl="0" eaLnBrk="1" latinLnBrk="0" hangingPunct="1"/>
                      <a:r>
                        <a:rPr lang="en-US" sz="900" b="1" kern="1200" dirty="0">
                          <a:solidFill>
                            <a:schemeClr val="dk1"/>
                          </a:solidFill>
                          <a:latin typeface="+mn-lt"/>
                          <a:ea typeface="+mn-ea"/>
                          <a:cs typeface="+mn-cs"/>
                        </a:rPr>
                        <a:t>6950-20M (8F)</a:t>
                      </a:r>
                    </a:p>
                    <a:p>
                      <a:pPr marL="0" algn="l" defTabSz="685800" rtl="0" eaLnBrk="1" latinLnBrk="0" hangingPunct="1"/>
                      <a:r>
                        <a:rPr lang="en-US" sz="900" b="1" kern="1200" dirty="0">
                          <a:solidFill>
                            <a:schemeClr val="dk1"/>
                          </a:solidFill>
                          <a:latin typeface="+mn-lt"/>
                          <a:ea typeface="+mn-ea"/>
                          <a:cs typeface="+mn-cs"/>
                        </a:rPr>
                        <a:t>6950-20K (8F GBS)</a:t>
                      </a:r>
                    </a:p>
                    <a:p>
                      <a:pPr marL="0" algn="l" defTabSz="685800" rtl="0" eaLnBrk="1" latinLnBrk="0" hangingPunct="1"/>
                      <a:r>
                        <a:rPr lang="en-US" sz="900" b="1" kern="1200" dirty="0">
                          <a:solidFill>
                            <a:schemeClr val="dk1"/>
                          </a:solidFill>
                          <a:latin typeface="+mn-lt"/>
                          <a:ea typeface="+mn-ea"/>
                          <a:cs typeface="+mn-cs"/>
                        </a:rPr>
                        <a:t>6950-20L (J6 GTS)</a:t>
                      </a:r>
                    </a:p>
                  </a:txBody>
                  <a:tcPr>
                    <a:solidFill>
                      <a:schemeClr val="accent3"/>
                    </a:solidFill>
                  </a:tcPr>
                </a:tc>
                <a:extLst>
                  <a:ext uri="{0D108BD9-81ED-4DB2-BD59-A6C34878D82A}">
                    <a16:rowId xmlns:a16="http://schemas.microsoft.com/office/drawing/2014/main" val="10006"/>
                  </a:ext>
                </a:extLst>
              </a:tr>
              <a:tr h="409374">
                <a:tc>
                  <a:txBody>
                    <a:bodyPr/>
                    <a:lstStyle/>
                    <a:p>
                      <a:pPr marL="342900" lvl="1" algn="l" defTabSz="685800" rtl="0" eaLnBrk="1" latinLnBrk="0" hangingPunct="1"/>
                      <a:r>
                        <a:rPr lang="en-US" sz="900" b="1" kern="1200" dirty="0">
                          <a:solidFill>
                            <a:schemeClr val="tx1"/>
                          </a:solidFill>
                          <a:latin typeface="+mn-lt"/>
                          <a:ea typeface="+mn-ea"/>
                          <a:cs typeface="+mn-cs"/>
                        </a:rPr>
                        <a:t>Managed Application</a:t>
                      </a:r>
                      <a:r>
                        <a:rPr lang="en-US" sz="900" b="1" kern="1200" baseline="0" dirty="0">
                          <a:solidFill>
                            <a:schemeClr val="tx1"/>
                          </a:solidFill>
                          <a:latin typeface="+mn-lt"/>
                          <a:ea typeface="+mn-ea"/>
                          <a:cs typeface="+mn-cs"/>
                        </a:rPr>
                        <a:t> Security Services (L40) </a:t>
                      </a:r>
                    </a:p>
                    <a:p>
                      <a:pPr marL="857250" lvl="2" indent="-171450" algn="l" defTabSz="685800" rtl="0" eaLnBrk="1" latinLnBrk="0" hangingPunct="1">
                        <a:buFont typeface="Arial" charset="0"/>
                        <a:buChar char="•"/>
                      </a:pPr>
                      <a:r>
                        <a:rPr lang="en-US" sz="900" b="0" kern="1200" baseline="0" dirty="0">
                          <a:solidFill>
                            <a:schemeClr val="tx1"/>
                          </a:solidFill>
                          <a:latin typeface="+mn-lt"/>
                          <a:ea typeface="+mn-ea"/>
                          <a:cs typeface="+mn-cs"/>
                        </a:rPr>
                        <a:t>TBD </a:t>
                      </a:r>
                      <a:r>
                        <a:rPr lang="mr-IN" sz="900" b="0" kern="1200" baseline="0" dirty="0">
                          <a:solidFill>
                            <a:schemeClr val="tx1"/>
                          </a:solidFill>
                          <a:latin typeface="+mn-lt"/>
                          <a:ea typeface="+mn-ea"/>
                          <a:cs typeface="+mn-cs"/>
                        </a:rPr>
                        <a:t>–</a:t>
                      </a:r>
                      <a:r>
                        <a:rPr lang="en-US" sz="900" b="0" kern="1200" baseline="0" dirty="0">
                          <a:solidFill>
                            <a:schemeClr val="tx1"/>
                          </a:solidFill>
                          <a:latin typeface="+mn-lt"/>
                          <a:ea typeface="+mn-ea"/>
                          <a:cs typeface="+mn-cs"/>
                        </a:rPr>
                        <a:t> future</a:t>
                      </a:r>
                    </a:p>
                  </a:txBody>
                  <a:tcPr/>
                </a:tc>
                <a:tc>
                  <a:txBody>
                    <a:bodyPr/>
                    <a:lstStyle/>
                    <a:p>
                      <a:pPr marL="342900" lvl="1" algn="l" defTabSz="685800" rtl="0" eaLnBrk="1" latinLnBrk="0" hangingPunct="1"/>
                      <a:r>
                        <a:rPr lang="en-US" sz="900" kern="1200" dirty="0">
                          <a:solidFill>
                            <a:schemeClr val="dk1"/>
                          </a:solidFill>
                          <a:latin typeface="+mn-lt"/>
                          <a:ea typeface="+mn-ea"/>
                          <a:cs typeface="+mn-cs"/>
                        </a:rPr>
                        <a:t>6948-68N (8F)</a:t>
                      </a:r>
                    </a:p>
                    <a:p>
                      <a:pPr marL="342900" lvl="1" algn="l" defTabSz="685800" rtl="0" eaLnBrk="1" latinLnBrk="0" hangingPunct="1"/>
                      <a:r>
                        <a:rPr lang="mr-IN" sz="900" kern="1200" dirty="0">
                          <a:solidFill>
                            <a:schemeClr val="dk1"/>
                          </a:solidFill>
                          <a:latin typeface="+mn-lt"/>
                          <a:ea typeface="+mn-ea"/>
                          <a:cs typeface="+mn-cs"/>
                        </a:rPr>
                        <a:t>6948-68L</a:t>
                      </a:r>
                      <a:r>
                        <a:rPr lang="en-US" sz="900" kern="1200" dirty="0">
                          <a:solidFill>
                            <a:schemeClr val="dk1"/>
                          </a:solidFill>
                          <a:latin typeface="+mn-lt"/>
                          <a:ea typeface="+mn-ea"/>
                          <a:cs typeface="+mn-cs"/>
                        </a:rPr>
                        <a:t> (8F GBS)</a:t>
                      </a:r>
                    </a:p>
                    <a:p>
                      <a:pPr marL="342900" lvl="1" algn="l" defTabSz="685800" rtl="0" eaLnBrk="1" latinLnBrk="0" hangingPunct="1"/>
                      <a:r>
                        <a:rPr lang="en-US" sz="900" kern="1200" dirty="0">
                          <a:solidFill>
                            <a:schemeClr val="dk1"/>
                          </a:solidFill>
                          <a:latin typeface="+mn-lt"/>
                          <a:ea typeface="+mn-ea"/>
                          <a:cs typeface="+mn-cs"/>
                        </a:rPr>
                        <a:t>6948-68M (J6 GTS)</a:t>
                      </a:r>
                    </a:p>
                  </a:txBody>
                  <a:tcPr/>
                </a:tc>
                <a:extLst>
                  <a:ext uri="{0D108BD9-81ED-4DB2-BD59-A6C34878D82A}">
                    <a16:rowId xmlns:a16="http://schemas.microsoft.com/office/drawing/2014/main" val="10007"/>
                  </a:ext>
                </a:extLst>
              </a:tr>
            </a:tbl>
          </a:graphicData>
        </a:graphic>
      </p:graphicFrame>
      <p:sp>
        <p:nvSpPr>
          <p:cNvPr id="5" name="TextBox 4"/>
          <p:cNvSpPr txBox="1"/>
          <p:nvPr/>
        </p:nvSpPr>
        <p:spPr>
          <a:xfrm>
            <a:off x="5876014" y="904775"/>
            <a:ext cx="2992720" cy="3924151"/>
          </a:xfrm>
          <a:prstGeom prst="rect">
            <a:avLst/>
          </a:prstGeom>
          <a:noFill/>
        </p:spPr>
        <p:txBody>
          <a:bodyPr wrap="square" lIns="0" tIns="0" rIns="0" bIns="0" rtlCol="0" anchor="t">
            <a:spAutoFit/>
          </a:bodyPr>
          <a:lstStyle/>
          <a:p>
            <a:pPr marL="7938" marR="0" lvl="0" indent="-7938" defTabSz="914400" eaLnBrk="1" fontAlgn="auto" latinLnBrk="0" hangingPunct="1">
              <a:lnSpc>
                <a:spcPct val="150000"/>
              </a:lnSpc>
              <a:spcBef>
                <a:spcPts val="0"/>
              </a:spcBef>
              <a:spcAft>
                <a:spcPts val="0"/>
              </a:spcAft>
              <a:buClr>
                <a:srgbClr val="FF5003"/>
              </a:buClr>
              <a:buSzTx/>
              <a:buFont typeface="Wingdings" charset="2"/>
              <a:buNone/>
              <a:defRPr/>
            </a:pPr>
            <a:r>
              <a:rPr lang="en-US" sz="1000" b="1" dirty="0"/>
              <a:t>Offering maintained by </a:t>
            </a:r>
          </a:p>
          <a:p>
            <a:pPr marL="7938" marR="0" lvl="0" indent="-7938" defTabSz="914400" eaLnBrk="1" fontAlgn="auto" latinLnBrk="0" hangingPunct="1">
              <a:lnSpc>
                <a:spcPct val="150000"/>
              </a:lnSpc>
              <a:spcBef>
                <a:spcPts val="0"/>
              </a:spcBef>
              <a:spcAft>
                <a:spcPts val="0"/>
              </a:spcAft>
              <a:buClr>
                <a:srgbClr val="FF5003"/>
              </a:buClr>
              <a:buSzTx/>
              <a:buFont typeface="Wingdings" charset="2"/>
              <a:buNone/>
              <a:defRPr/>
            </a:pPr>
            <a:r>
              <a:rPr lang="en-US" sz="1000" dirty="0"/>
              <a:t>IBM Security</a:t>
            </a:r>
          </a:p>
          <a:p>
            <a:pPr marL="285750" indent="-285750" fontAlgn="auto">
              <a:lnSpc>
                <a:spcPct val="150000"/>
              </a:lnSpc>
              <a:spcBef>
                <a:spcPts val="0"/>
              </a:spcBef>
              <a:spcAft>
                <a:spcPts val="0"/>
              </a:spcAft>
              <a:buClr>
                <a:srgbClr val="FF5003"/>
              </a:buClr>
            </a:pPr>
            <a:r>
              <a:rPr lang="en-US" sz="1000" dirty="0"/>
              <a:t>Europe Center of Competency (COC)</a:t>
            </a:r>
          </a:p>
          <a:p>
            <a:pPr marL="285750" marR="0" lvl="0" indent="-285750" defTabSz="914400" eaLnBrk="1" fontAlgn="auto" latinLnBrk="0" hangingPunct="1">
              <a:lnSpc>
                <a:spcPct val="150000"/>
              </a:lnSpc>
              <a:spcBef>
                <a:spcPts val="0"/>
              </a:spcBef>
              <a:spcAft>
                <a:spcPts val="0"/>
              </a:spcAft>
              <a:buClr>
                <a:srgbClr val="FF5003"/>
              </a:buClr>
              <a:buSzTx/>
              <a:buFont typeface="Wingdings" charset="2"/>
              <a:buNone/>
              <a:tabLst/>
              <a:defRPr/>
            </a:pPr>
            <a:r>
              <a:rPr lang="en-US" sz="1000" dirty="0"/>
              <a:t>               Data &amp; Application Security Services (DAS)</a:t>
            </a:r>
          </a:p>
          <a:p>
            <a:pPr marL="285750" marR="0" lvl="0" indent="-285750" defTabSz="914400" eaLnBrk="1" fontAlgn="auto" latinLnBrk="0" hangingPunct="1">
              <a:lnSpc>
                <a:spcPct val="150000"/>
              </a:lnSpc>
              <a:spcBef>
                <a:spcPts val="0"/>
              </a:spcBef>
              <a:spcAft>
                <a:spcPts val="0"/>
              </a:spcAft>
              <a:buClr>
                <a:srgbClr val="FF5003"/>
              </a:buClr>
              <a:buSzTx/>
              <a:buFont typeface="Wingdings" charset="2"/>
              <a:buNone/>
              <a:tabLst/>
              <a:defRPr/>
            </a:pPr>
            <a:endParaRPr lang="en-US" sz="1000" dirty="0"/>
          </a:p>
          <a:p>
            <a:pPr marL="285750" marR="0" lvl="0" indent="-285750" defTabSz="914400" eaLnBrk="1" fontAlgn="auto" latinLnBrk="0" hangingPunct="1">
              <a:spcBef>
                <a:spcPts val="0"/>
              </a:spcBef>
              <a:spcAft>
                <a:spcPts val="0"/>
              </a:spcAft>
              <a:buClr>
                <a:srgbClr val="FF5003"/>
              </a:buClr>
              <a:buSzTx/>
              <a:buFont typeface="Wingdings" charset="2"/>
              <a:buNone/>
              <a:tabLst/>
              <a:defRPr/>
            </a:pPr>
            <a:r>
              <a:rPr lang="en-US" sz="1000" b="1" dirty="0"/>
              <a:t>Privileged contacts :</a:t>
            </a:r>
          </a:p>
          <a:p>
            <a:pPr marL="285750" marR="0" lvl="0" indent="-285750" defTabSz="914400" eaLnBrk="1" fontAlgn="auto" latinLnBrk="0" hangingPunct="1">
              <a:spcBef>
                <a:spcPts val="0"/>
              </a:spcBef>
              <a:spcAft>
                <a:spcPts val="0"/>
              </a:spcAft>
              <a:buClr>
                <a:srgbClr val="FF5003"/>
              </a:buClr>
              <a:buSzTx/>
              <a:buFont typeface="Wingdings" charset="2"/>
              <a:buNone/>
              <a:tabLst/>
              <a:defRPr/>
            </a:pPr>
            <a:endParaRPr lang="en-US" sz="1000" b="1" dirty="0"/>
          </a:p>
          <a:p>
            <a:pPr marL="285750" marR="0" lvl="0" indent="-285750" defTabSz="914400" eaLnBrk="1" fontAlgn="auto" latinLnBrk="0" hangingPunct="1">
              <a:spcBef>
                <a:spcPts val="0"/>
              </a:spcBef>
              <a:spcAft>
                <a:spcPts val="0"/>
              </a:spcAft>
              <a:buClr>
                <a:srgbClr val="FF5003"/>
              </a:buClr>
              <a:buSzTx/>
              <a:buFont typeface="Wingdings" charset="2"/>
              <a:buNone/>
              <a:tabLst/>
              <a:defRPr/>
            </a:pPr>
            <a:r>
              <a:rPr lang="en-US" sz="1000" b="1" dirty="0"/>
              <a:t>Gregg Barrow </a:t>
            </a:r>
          </a:p>
          <a:p>
            <a:pPr marL="285750" marR="0" lvl="0" indent="-285750" defTabSz="914400" eaLnBrk="1" fontAlgn="auto" latinLnBrk="0" hangingPunct="1">
              <a:spcBef>
                <a:spcPts val="0"/>
              </a:spcBef>
              <a:spcAft>
                <a:spcPts val="0"/>
              </a:spcAft>
              <a:buClr>
                <a:srgbClr val="FF5003"/>
              </a:buClr>
              <a:buSzTx/>
              <a:buFont typeface="Wingdings" charset="2"/>
              <a:buNone/>
              <a:tabLst/>
              <a:defRPr/>
            </a:pPr>
            <a:r>
              <a:rPr lang="en-US" sz="1000" dirty="0"/>
              <a:t>DAS Partner</a:t>
            </a:r>
          </a:p>
          <a:p>
            <a:pPr marL="285750" marR="0" lvl="0" indent="-285750" defTabSz="914400" eaLnBrk="1" fontAlgn="auto" latinLnBrk="0" hangingPunct="1">
              <a:spcBef>
                <a:spcPts val="0"/>
              </a:spcBef>
              <a:spcAft>
                <a:spcPts val="0"/>
              </a:spcAft>
              <a:buClr>
                <a:srgbClr val="FF5003"/>
              </a:buClr>
              <a:buSzTx/>
              <a:buFont typeface="Wingdings" charset="2"/>
              <a:buNone/>
              <a:tabLst/>
              <a:defRPr/>
            </a:pPr>
            <a:r>
              <a:rPr lang="en-US" sz="1000" dirty="0">
                <a:hlinkClick r:id="rId3"/>
              </a:rPr>
              <a:t>gbarrow@us.ibm.com</a:t>
            </a:r>
            <a:endParaRPr lang="en-US" sz="1000" dirty="0"/>
          </a:p>
          <a:p>
            <a:pPr marL="285750" indent="-285750" fontAlgn="auto">
              <a:spcBef>
                <a:spcPts val="0"/>
              </a:spcBef>
              <a:spcAft>
                <a:spcPts val="0"/>
              </a:spcAft>
              <a:buClr>
                <a:srgbClr val="FF5003"/>
              </a:buClr>
              <a:defRPr/>
            </a:pPr>
            <a:r>
              <a:rPr lang="en-US" sz="1000" dirty="0"/>
              <a:t>+</a:t>
            </a:r>
            <a:r>
              <a:rPr lang="mr-IN" sz="1000" dirty="0"/>
              <a:t>1</a:t>
            </a:r>
            <a:r>
              <a:rPr lang="en-US" sz="1000" dirty="0"/>
              <a:t> </a:t>
            </a:r>
            <a:r>
              <a:rPr lang="mr-IN" sz="1000" dirty="0"/>
              <a:t>203-885-8105</a:t>
            </a:r>
            <a:endParaRPr lang="en-US" sz="1000" dirty="0"/>
          </a:p>
          <a:p>
            <a:pPr marL="285750" marR="0" lvl="0" indent="-285750" defTabSz="914400" eaLnBrk="1" fontAlgn="auto" latinLnBrk="0" hangingPunct="1">
              <a:spcBef>
                <a:spcPts val="0"/>
              </a:spcBef>
              <a:spcAft>
                <a:spcPts val="0"/>
              </a:spcAft>
              <a:buClr>
                <a:srgbClr val="FF5003"/>
              </a:buClr>
              <a:buSzTx/>
              <a:buFont typeface="Wingdings" charset="2"/>
              <a:buNone/>
              <a:tabLst/>
              <a:defRPr/>
            </a:pPr>
            <a:endParaRPr lang="en-US" sz="1000" b="1" dirty="0"/>
          </a:p>
          <a:p>
            <a:pPr marL="285750" marR="0" lvl="0" indent="-285750" defTabSz="914400" eaLnBrk="1" fontAlgn="auto" latinLnBrk="0" hangingPunct="1">
              <a:spcBef>
                <a:spcPts val="0"/>
              </a:spcBef>
              <a:spcAft>
                <a:spcPts val="0"/>
              </a:spcAft>
              <a:buClr>
                <a:srgbClr val="FF5003"/>
              </a:buClr>
              <a:buSzTx/>
              <a:buFont typeface="Wingdings" charset="2"/>
              <a:buNone/>
              <a:tabLst/>
              <a:defRPr/>
            </a:pPr>
            <a:endParaRPr lang="en-US" sz="1000" b="1" dirty="0"/>
          </a:p>
          <a:p>
            <a:pPr marL="285750" marR="0" lvl="0" indent="-285750" defTabSz="914400" eaLnBrk="1" fontAlgn="auto" latinLnBrk="0" hangingPunct="1">
              <a:spcBef>
                <a:spcPts val="0"/>
              </a:spcBef>
              <a:spcAft>
                <a:spcPts val="0"/>
              </a:spcAft>
              <a:buClr>
                <a:srgbClr val="FF5003"/>
              </a:buClr>
              <a:buSzTx/>
              <a:buFont typeface="Wingdings" charset="2"/>
              <a:buNone/>
              <a:tabLst/>
              <a:defRPr/>
            </a:pPr>
            <a:r>
              <a:rPr lang="en-US" sz="1000" b="1" dirty="0"/>
              <a:t>Dinesh Nagarajan</a:t>
            </a:r>
          </a:p>
          <a:p>
            <a:pPr marL="285750" marR="0" lvl="0" indent="-285750" defTabSz="914400" eaLnBrk="1" fontAlgn="auto" latinLnBrk="0" hangingPunct="1">
              <a:spcBef>
                <a:spcPts val="0"/>
              </a:spcBef>
              <a:spcAft>
                <a:spcPts val="0"/>
              </a:spcAft>
              <a:buClr>
                <a:srgbClr val="FF5003"/>
              </a:buClr>
              <a:buSzTx/>
              <a:buFont typeface="Wingdings" charset="2"/>
              <a:buNone/>
              <a:tabLst/>
              <a:defRPr/>
            </a:pPr>
            <a:r>
              <a:rPr lang="en-US" sz="1000" dirty="0"/>
              <a:t>DAS Associate Partner</a:t>
            </a:r>
          </a:p>
          <a:p>
            <a:pPr marL="285750" marR="0" lvl="0" indent="-285750" defTabSz="914400" eaLnBrk="1" fontAlgn="auto" latinLnBrk="0" hangingPunct="1">
              <a:spcBef>
                <a:spcPts val="0"/>
              </a:spcBef>
              <a:spcAft>
                <a:spcPts val="0"/>
              </a:spcAft>
              <a:buClr>
                <a:srgbClr val="FF5003"/>
              </a:buClr>
              <a:buSzTx/>
              <a:buFont typeface="Wingdings" charset="2"/>
              <a:buNone/>
              <a:tabLst/>
              <a:defRPr/>
            </a:pPr>
            <a:r>
              <a:rPr lang="en-US" sz="1000" dirty="0">
                <a:hlinkClick r:id="rId4"/>
              </a:rPr>
              <a:t>Dinesh.Nagarajan@uk.ibm.com</a:t>
            </a:r>
            <a:endParaRPr lang="en-US" sz="1000" dirty="0"/>
          </a:p>
          <a:p>
            <a:pPr marL="285750" marR="0" lvl="0" indent="-285750" defTabSz="914400" eaLnBrk="1" fontAlgn="auto" latinLnBrk="0" hangingPunct="1">
              <a:spcBef>
                <a:spcPts val="0"/>
              </a:spcBef>
              <a:spcAft>
                <a:spcPts val="0"/>
              </a:spcAft>
              <a:buClr>
                <a:srgbClr val="FF5003"/>
              </a:buClr>
              <a:buSzTx/>
              <a:buFont typeface="Wingdings" charset="2"/>
              <a:buNone/>
              <a:tabLst/>
              <a:defRPr/>
            </a:pPr>
            <a:r>
              <a:rPr lang="en-US" sz="1000" dirty="0"/>
              <a:t>+44 7393761660</a:t>
            </a:r>
            <a:endParaRPr lang="is-IS" sz="1000" dirty="0"/>
          </a:p>
          <a:p>
            <a:pPr marL="285750" indent="-285750" fontAlgn="auto">
              <a:spcBef>
                <a:spcPts val="0"/>
              </a:spcBef>
              <a:spcAft>
                <a:spcPts val="0"/>
              </a:spcAft>
              <a:buClr>
                <a:srgbClr val="FF5003"/>
              </a:buClr>
            </a:pPr>
            <a:endParaRPr lang="is-IS" sz="1000" dirty="0"/>
          </a:p>
          <a:p>
            <a:pPr marL="285750" indent="-285750" fontAlgn="auto">
              <a:spcBef>
                <a:spcPts val="0"/>
              </a:spcBef>
              <a:spcAft>
                <a:spcPts val="0"/>
              </a:spcAft>
              <a:buClr>
                <a:srgbClr val="FF5003"/>
              </a:buClr>
            </a:pPr>
            <a:endParaRPr lang="is-IS" sz="1000" dirty="0"/>
          </a:p>
          <a:p>
            <a:pPr marL="285750" marR="0" lvl="0" indent="-285750" defTabSz="914400" eaLnBrk="1" fontAlgn="auto" latinLnBrk="0" hangingPunct="1">
              <a:spcBef>
                <a:spcPts val="0"/>
              </a:spcBef>
              <a:spcAft>
                <a:spcPts val="0"/>
              </a:spcAft>
              <a:buClr>
                <a:srgbClr val="FF5003"/>
              </a:buClr>
              <a:buSzTx/>
              <a:buFont typeface="Wingdings" charset="2"/>
              <a:buNone/>
              <a:tabLst/>
              <a:defRPr/>
            </a:pPr>
            <a:r>
              <a:rPr lang="en-US" sz="1000" b="1" dirty="0"/>
              <a:t>Christophe Chau</a:t>
            </a:r>
            <a:endParaRPr lang="en-US" sz="1000" dirty="0"/>
          </a:p>
          <a:p>
            <a:pPr marL="285750" marR="0" lvl="0" indent="-285750" defTabSz="914400" eaLnBrk="1" fontAlgn="auto" latinLnBrk="0" hangingPunct="1">
              <a:spcBef>
                <a:spcPts val="0"/>
              </a:spcBef>
              <a:spcAft>
                <a:spcPts val="0"/>
              </a:spcAft>
              <a:buClr>
                <a:srgbClr val="FF5003"/>
              </a:buClr>
              <a:buSzTx/>
              <a:buFont typeface="Wingdings" charset="2"/>
              <a:buNone/>
              <a:tabLst/>
              <a:defRPr/>
            </a:pPr>
            <a:r>
              <a:rPr lang="en-US" sz="1000" dirty="0"/>
              <a:t>DAS Senior Managing Consultant</a:t>
            </a:r>
          </a:p>
          <a:p>
            <a:pPr marL="285750" marR="0" lvl="0" indent="-285750" defTabSz="914400" eaLnBrk="1" fontAlgn="auto" latinLnBrk="0" hangingPunct="1">
              <a:spcBef>
                <a:spcPts val="0"/>
              </a:spcBef>
              <a:spcAft>
                <a:spcPts val="0"/>
              </a:spcAft>
              <a:buClr>
                <a:srgbClr val="FF5003"/>
              </a:buClr>
              <a:buSzTx/>
              <a:buFont typeface="Wingdings" charset="2"/>
              <a:buNone/>
              <a:tabLst/>
              <a:defRPr/>
            </a:pPr>
            <a:r>
              <a:rPr lang="en-US" sz="1000" dirty="0">
                <a:hlinkClick r:id="rId5"/>
              </a:rPr>
              <a:t>cchau@us.ibm.com</a:t>
            </a:r>
            <a:endParaRPr lang="en-US" sz="1000" dirty="0"/>
          </a:p>
          <a:p>
            <a:pPr marL="285750" marR="0" lvl="0" indent="-285750" defTabSz="914400" eaLnBrk="1" fontAlgn="auto" latinLnBrk="0" hangingPunct="1">
              <a:spcBef>
                <a:spcPts val="0"/>
              </a:spcBef>
              <a:spcAft>
                <a:spcPts val="0"/>
              </a:spcAft>
              <a:buClr>
                <a:srgbClr val="FF5003"/>
              </a:buClr>
              <a:buSzTx/>
              <a:buFont typeface="Wingdings" charset="2"/>
              <a:buNone/>
              <a:tabLst/>
              <a:defRPr/>
            </a:pPr>
            <a:r>
              <a:rPr lang="en-US" sz="1000" dirty="0"/>
              <a:t>+1 917-868-9461</a:t>
            </a:r>
          </a:p>
        </p:txBody>
      </p:sp>
    </p:spTree>
    <p:extLst>
      <p:ext uri="{BB962C8B-B14F-4D97-AF65-F5344CB8AC3E}">
        <p14:creationId xmlns:p14="http://schemas.microsoft.com/office/powerpoint/2010/main" val="1024726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2267" y="225965"/>
            <a:ext cx="7483585" cy="615553"/>
          </a:xfrm>
        </p:spPr>
        <p:txBody>
          <a:bodyPr wrap="square">
            <a:spAutoFit/>
          </a:bodyPr>
          <a:lstStyle/>
          <a:p>
            <a:pPr marL="0" lvl="1"/>
            <a:r>
              <a:rPr lang="en-US" sz="1500" b="1" dirty="0">
                <a:solidFill>
                  <a:schemeClr val="tx1"/>
                </a:solidFill>
              </a:rPr>
              <a:t>Application Security Program Services - </a:t>
            </a:r>
            <a:r>
              <a:rPr lang="en-US" altLang="en-US" sz="1500" u="sng" dirty="0">
                <a:solidFill>
                  <a:schemeClr val="tx1"/>
                </a:solidFill>
              </a:rPr>
              <a:t>Program Design &amp; Development </a:t>
            </a:r>
            <a:r>
              <a:rPr lang="en-US" altLang="en-US" sz="1500" dirty="0">
                <a:solidFill>
                  <a:schemeClr val="tx1"/>
                </a:solidFill>
              </a:rPr>
              <a:t>(1/2)</a:t>
            </a:r>
            <a:br>
              <a:rPr lang="en-US" sz="1500" u="sng" dirty="0">
                <a:solidFill>
                  <a:schemeClr val="tx1"/>
                </a:solidFill>
              </a:rPr>
            </a:br>
            <a:r>
              <a:rPr lang="en-US" sz="800" b="1" dirty="0">
                <a:solidFill>
                  <a:schemeClr val="tx1"/>
                </a:solidFill>
              </a:rPr>
              <a:t>6948-66X (8F)</a:t>
            </a:r>
            <a:br>
              <a:rPr lang="en-US" sz="800" b="1" dirty="0">
                <a:solidFill>
                  <a:schemeClr val="tx1"/>
                </a:solidFill>
              </a:rPr>
            </a:br>
            <a:r>
              <a:rPr lang="en-US" sz="800" b="1" dirty="0">
                <a:solidFill>
                  <a:schemeClr val="tx1"/>
                </a:solidFill>
              </a:rPr>
              <a:t>6948-54N (8F GBS)</a:t>
            </a:r>
            <a:br>
              <a:rPr lang="en-US" sz="800" b="1" dirty="0">
                <a:solidFill>
                  <a:schemeClr val="tx1"/>
                </a:solidFill>
              </a:rPr>
            </a:br>
            <a:r>
              <a:rPr lang="mr-IN" sz="800" b="1" dirty="0">
                <a:solidFill>
                  <a:schemeClr val="tx1"/>
                </a:solidFill>
              </a:rPr>
              <a:t>6948-67D</a:t>
            </a:r>
            <a:r>
              <a:rPr lang="en-US" sz="800" b="1" dirty="0">
                <a:solidFill>
                  <a:schemeClr val="tx1"/>
                </a:solidFill>
              </a:rPr>
              <a:t> (J6 GTS)</a:t>
            </a:r>
          </a:p>
        </p:txBody>
      </p:sp>
      <p:pic>
        <p:nvPicPr>
          <p:cNvPr id="23" name="Picture 22" descr="mage result for strategy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27" y="225965"/>
            <a:ext cx="646331" cy="6463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Table 23"/>
          <p:cNvGraphicFramePr>
            <a:graphicFrameLocks noGrp="1"/>
          </p:cNvGraphicFramePr>
          <p:nvPr>
            <p:extLst>
              <p:ext uri="{D42A27DB-BD31-4B8C-83A1-F6EECF244321}">
                <p14:modId xmlns:p14="http://schemas.microsoft.com/office/powerpoint/2010/main" val="861487775"/>
              </p:ext>
            </p:extLst>
          </p:nvPr>
        </p:nvGraphicFramePr>
        <p:xfrm>
          <a:off x="4436828" y="1333063"/>
          <a:ext cx="4309607" cy="670560"/>
        </p:xfrm>
        <a:graphic>
          <a:graphicData uri="http://schemas.openxmlformats.org/drawingml/2006/table">
            <a:tbl>
              <a:tblPr firstRow="1" bandRow="1">
                <a:tableStyleId>{5940675A-B579-460E-94D1-54222C63F5DA}</a:tableStyleId>
              </a:tblPr>
              <a:tblGrid>
                <a:gridCol w="2204903">
                  <a:extLst>
                    <a:ext uri="{9D8B030D-6E8A-4147-A177-3AD203B41FA5}">
                      <a16:colId xmlns:a16="http://schemas.microsoft.com/office/drawing/2014/main" val="20000"/>
                    </a:ext>
                  </a:extLst>
                </a:gridCol>
                <a:gridCol w="2104704">
                  <a:extLst>
                    <a:ext uri="{9D8B030D-6E8A-4147-A177-3AD203B41FA5}">
                      <a16:colId xmlns:a16="http://schemas.microsoft.com/office/drawing/2014/main" val="20001"/>
                    </a:ext>
                  </a:extLst>
                </a:gridCol>
              </a:tblGrid>
              <a:tr h="167970">
                <a:tc gridSpan="2">
                  <a:txBody>
                    <a:bodyPr/>
                    <a:lstStyle/>
                    <a:p>
                      <a:pPr algn="ctr">
                        <a:lnSpc>
                          <a:spcPct val="100000"/>
                        </a:lnSpc>
                        <a:buClr>
                          <a:srgbClr val="FF5003"/>
                        </a:buClr>
                      </a:pPr>
                      <a:r>
                        <a:rPr lang="en-US" sz="800" b="1" dirty="0"/>
                        <a:t>Application Security Program Services</a:t>
                      </a:r>
                      <a:endParaRPr lang="en-US" sz="800" dirty="0"/>
                    </a:p>
                    <a:p>
                      <a:pPr algn="ctr">
                        <a:lnSpc>
                          <a:spcPct val="100000"/>
                        </a:lnSpc>
                        <a:buClr>
                          <a:srgbClr val="FF5003"/>
                        </a:buClr>
                      </a:pPr>
                      <a:r>
                        <a:rPr lang="en-US" altLang="en-US" sz="800" u="sng" dirty="0"/>
                        <a:t>Program Design &amp; Development</a:t>
                      </a:r>
                      <a:endParaRPr lang="en-US" sz="800" b="1" dirty="0">
                        <a:solidFill>
                          <a:schemeClr val="bg1"/>
                        </a:solidFill>
                      </a:endParaRPr>
                    </a:p>
                  </a:txBody>
                  <a:tcPr anchor="ctr">
                    <a:solidFill>
                      <a:schemeClr val="tx1">
                        <a:lumMod val="20000"/>
                        <a:lumOff val="80000"/>
                      </a:schemeClr>
                    </a:solidFill>
                  </a:tcPr>
                </a:tc>
                <a:tc hMerge="1">
                  <a:txBody>
                    <a:bodyPr/>
                    <a:lstStyle/>
                    <a:p>
                      <a:pPr>
                        <a:lnSpc>
                          <a:spcPct val="150000"/>
                        </a:lnSpc>
                        <a:buClr>
                          <a:srgbClr val="FF5003"/>
                        </a:buClr>
                      </a:pPr>
                      <a:endParaRPr lang="en-US" sz="1000" b="1" dirty="0">
                        <a:solidFill>
                          <a:schemeClr val="bg1"/>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297178">
                <a:tc>
                  <a:txBody>
                    <a:bodyPr/>
                    <a:lstStyle/>
                    <a:p>
                      <a:pPr marL="1588" marR="0" lvl="1" indent="0" algn="ctr" defTabSz="685800" rtl="0" eaLnBrk="1" fontAlgn="auto" latinLnBrk="0" hangingPunct="1">
                        <a:lnSpc>
                          <a:spcPct val="100000"/>
                        </a:lnSpc>
                        <a:spcBef>
                          <a:spcPts val="0"/>
                        </a:spcBef>
                        <a:spcAft>
                          <a:spcPts val="0"/>
                        </a:spcAft>
                        <a:buClr>
                          <a:srgbClr val="F19027"/>
                        </a:buClr>
                        <a:buSzTx/>
                        <a:buFont typeface="Arial" panose="020B0604020202020204" pitchFamily="34" charset="0"/>
                        <a:buNone/>
                        <a:tabLst/>
                        <a:defRPr/>
                      </a:pPr>
                      <a:r>
                        <a:rPr lang="en-US" sz="800" b="1" dirty="0"/>
                        <a:t>Secure Development Support Services</a:t>
                      </a:r>
                    </a:p>
                    <a:p>
                      <a:pPr marL="1588" marR="0" lvl="1" indent="0" algn="ctr" defTabSz="685800" rtl="0" eaLnBrk="1" fontAlgn="auto" latinLnBrk="0" hangingPunct="1">
                        <a:lnSpc>
                          <a:spcPct val="100000"/>
                        </a:lnSpc>
                        <a:spcBef>
                          <a:spcPts val="0"/>
                        </a:spcBef>
                        <a:spcAft>
                          <a:spcPts val="0"/>
                        </a:spcAft>
                        <a:buClr>
                          <a:srgbClr val="F19027"/>
                        </a:buClr>
                        <a:buSzTx/>
                        <a:buFont typeface="Arial" panose="020B0604020202020204" pitchFamily="34" charset="0"/>
                        <a:buNone/>
                        <a:tabLst/>
                        <a:defRPr/>
                      </a:pPr>
                      <a:r>
                        <a:rPr lang="en-US" sz="800" b="0" u="sng" baseline="0" dirty="0"/>
                        <a:t>Secure SDLC Analysis &amp; Design</a:t>
                      </a:r>
                      <a:endParaRPr lang="en-US" sz="800" b="0" u="sng" dirty="0">
                        <a:solidFill>
                          <a:schemeClr val="tx1"/>
                        </a:solidFill>
                      </a:endParaRPr>
                    </a:p>
                  </a:txBody>
                  <a:tcPr/>
                </a:tc>
                <a:tc>
                  <a:txBody>
                    <a:bodyPr/>
                    <a:lstStyle/>
                    <a:p>
                      <a:pPr marL="1588" marR="0" lvl="1" indent="0" algn="ctr" defTabSz="685800" rtl="0" eaLnBrk="1" fontAlgn="auto" latinLnBrk="0" hangingPunct="1">
                        <a:lnSpc>
                          <a:spcPct val="100000"/>
                        </a:lnSpc>
                        <a:spcBef>
                          <a:spcPts val="0"/>
                        </a:spcBef>
                        <a:spcAft>
                          <a:spcPts val="0"/>
                        </a:spcAft>
                        <a:buClr>
                          <a:srgbClr val="F19027"/>
                        </a:buClr>
                        <a:buSzTx/>
                        <a:buFont typeface="Arial" panose="020B0604020202020204" pitchFamily="34" charset="0"/>
                        <a:buNone/>
                        <a:tabLst/>
                        <a:defRPr/>
                      </a:pPr>
                      <a:r>
                        <a:rPr lang="en-US" sz="800" b="1" dirty="0"/>
                        <a:t>Application Security Testing Services</a:t>
                      </a:r>
                    </a:p>
                    <a:p>
                      <a:pPr marL="1588" marR="0" lvl="1" indent="0" algn="ctr" defTabSz="685800" rtl="0" eaLnBrk="1" fontAlgn="auto" latinLnBrk="0" hangingPunct="1">
                        <a:lnSpc>
                          <a:spcPct val="100000"/>
                        </a:lnSpc>
                        <a:spcBef>
                          <a:spcPts val="0"/>
                        </a:spcBef>
                        <a:spcAft>
                          <a:spcPts val="0"/>
                        </a:spcAft>
                        <a:buClr>
                          <a:srgbClr val="F19027"/>
                        </a:buClr>
                        <a:buSzTx/>
                        <a:buFont typeface="Arial" panose="020B0604020202020204" pitchFamily="34" charset="0"/>
                        <a:buNone/>
                        <a:tabLst/>
                        <a:defRPr/>
                      </a:pPr>
                      <a:r>
                        <a:rPr lang="en-US" sz="800" u="sng" baseline="0" dirty="0"/>
                        <a:t>Security Testing Strategy Development</a:t>
                      </a:r>
                      <a:endParaRPr lang="en-US" sz="800" u="sng" baseline="0" dirty="0">
                        <a:solidFill>
                          <a:schemeClr val="tx1"/>
                        </a:solidFill>
                      </a:endParaRPr>
                    </a:p>
                  </a:txBody>
                  <a:tcPr/>
                </a:tc>
                <a:extLst>
                  <a:ext uri="{0D108BD9-81ED-4DB2-BD59-A6C34878D82A}">
                    <a16:rowId xmlns:a16="http://schemas.microsoft.com/office/drawing/2014/main" val="10001"/>
                  </a:ext>
                </a:extLst>
              </a:tr>
            </a:tbl>
          </a:graphicData>
        </a:graphic>
      </p:graphicFrame>
      <p:sp>
        <p:nvSpPr>
          <p:cNvPr id="27" name="TextBox 26"/>
          <p:cNvSpPr txBox="1"/>
          <p:nvPr/>
        </p:nvSpPr>
        <p:spPr>
          <a:xfrm>
            <a:off x="449930" y="1018981"/>
            <a:ext cx="8391920" cy="4293483"/>
          </a:xfrm>
          <a:prstGeom prst="rect">
            <a:avLst/>
          </a:prstGeom>
          <a:noFill/>
        </p:spPr>
        <p:txBody>
          <a:bodyPr wrap="square" lIns="0" tIns="0" rIns="0" bIns="0" rtlCol="0" anchor="t">
            <a:spAutoFit/>
          </a:bodyPr>
          <a:lstStyle/>
          <a:p>
            <a:pPr marL="285750" indent="-285750">
              <a:lnSpc>
                <a:spcPct val="150000"/>
              </a:lnSpc>
              <a:buClr>
                <a:srgbClr val="FF5003"/>
              </a:buClr>
              <a:buFont typeface="Wingdings" charset="2"/>
              <a:buChar char="§"/>
            </a:pPr>
            <a:r>
              <a:rPr lang="en-US" altLang="en-US" b="1" dirty="0">
                <a:latin typeface="Arial" charset="0"/>
                <a:cs typeface="Arial" charset="0"/>
              </a:rPr>
              <a:t>Solution Overview &amp; Capability</a:t>
            </a:r>
            <a:endParaRPr lang="en-US" b="1" dirty="0"/>
          </a:p>
          <a:p>
            <a:pPr marL="742950" lvl="1" indent="-285750">
              <a:lnSpc>
                <a:spcPct val="150000"/>
              </a:lnSpc>
              <a:buClr>
                <a:srgbClr val="FF5003"/>
              </a:buClr>
              <a:buFont typeface="Wingdings" charset="2"/>
              <a:buChar char="§"/>
            </a:pPr>
            <a:r>
              <a:rPr lang="en-US" sz="1000" dirty="0"/>
              <a:t>Strategy advisory services </a:t>
            </a:r>
            <a:r>
              <a:rPr lang="mr-IN" sz="1000" dirty="0"/>
              <a:t>–</a:t>
            </a:r>
            <a:r>
              <a:rPr lang="en-US" sz="1000" dirty="0"/>
              <a:t> include 2 components</a:t>
            </a:r>
            <a:br>
              <a:rPr lang="en-US" sz="1000" dirty="0"/>
            </a:br>
            <a:r>
              <a:rPr lang="en-US" sz="1000" dirty="0"/>
              <a:t> that can be sold separately, to address specific focus</a:t>
            </a:r>
          </a:p>
          <a:p>
            <a:pPr marL="742950" lvl="1" indent="-285750">
              <a:lnSpc>
                <a:spcPct val="150000"/>
              </a:lnSpc>
              <a:buClr>
                <a:srgbClr val="FF5003"/>
              </a:buClr>
              <a:buFont typeface="Wingdings" charset="2"/>
              <a:buChar char="§"/>
            </a:pPr>
            <a:endParaRPr lang="en-US" sz="1000" dirty="0"/>
          </a:p>
          <a:p>
            <a:pPr marL="285750" indent="-285750">
              <a:lnSpc>
                <a:spcPct val="150000"/>
              </a:lnSpc>
              <a:buClr>
                <a:srgbClr val="FF5003"/>
              </a:buClr>
              <a:buFont typeface="Wingdings" charset="2"/>
              <a:buChar char="§"/>
            </a:pPr>
            <a:r>
              <a:rPr lang="en-US" altLang="en-US" b="1" dirty="0">
                <a:latin typeface="Arial" charset="0"/>
                <a:cs typeface="Arial" charset="0"/>
              </a:rPr>
              <a:t>Selection Criteria &amp; Positioning</a:t>
            </a:r>
            <a:endParaRPr lang="en-US" b="1" dirty="0"/>
          </a:p>
          <a:p>
            <a:pPr marL="742950" lvl="2" indent="-285750">
              <a:lnSpc>
                <a:spcPct val="150000"/>
              </a:lnSpc>
              <a:buClr>
                <a:srgbClr val="FF5003"/>
              </a:buClr>
              <a:buFont typeface="Wingdings" charset="2"/>
              <a:buChar char="§"/>
            </a:pPr>
            <a:r>
              <a:rPr lang="en-US" sz="1000" dirty="0"/>
              <a:t>“Compares to the IBM 10EP assessment, it is a deep dive into application security domain</a:t>
            </a:r>
          </a:p>
          <a:p>
            <a:pPr marL="742950" lvl="2" indent="-285750">
              <a:lnSpc>
                <a:spcPct val="150000"/>
              </a:lnSpc>
              <a:buClr>
                <a:srgbClr val="FF5003"/>
              </a:buClr>
              <a:buFont typeface="Wingdings" charset="2"/>
              <a:buChar char="§"/>
            </a:pPr>
            <a:r>
              <a:rPr lang="en-US" sz="1000" dirty="0"/>
              <a:t>This offering should be privileged when application security is a particular point of client’s attention</a:t>
            </a:r>
          </a:p>
          <a:p>
            <a:pPr marL="742950" lvl="2" indent="-285750">
              <a:lnSpc>
                <a:spcPct val="150000"/>
              </a:lnSpc>
              <a:buClr>
                <a:srgbClr val="FF5003"/>
              </a:buClr>
              <a:buFont typeface="Wingdings" charset="2"/>
              <a:buChar char="§"/>
            </a:pPr>
            <a:r>
              <a:rPr lang="en-US" sz="1000" dirty="0"/>
              <a:t>The consulting approach is based on industry best practices </a:t>
            </a:r>
            <a:r>
              <a:rPr lang="mr-IN" sz="1000" dirty="0"/>
              <a:t>–</a:t>
            </a:r>
            <a:r>
              <a:rPr lang="en-US" sz="1000" dirty="0"/>
              <a:t> with the ideal client being a organization with low maturity</a:t>
            </a:r>
          </a:p>
          <a:p>
            <a:pPr marL="742950" lvl="2" indent="-285750">
              <a:lnSpc>
                <a:spcPct val="150000"/>
              </a:lnSpc>
              <a:buClr>
                <a:srgbClr val="FF5003"/>
              </a:buClr>
              <a:buFont typeface="Wingdings" charset="2"/>
              <a:buChar char="§"/>
            </a:pPr>
            <a:r>
              <a:rPr lang="en-US" sz="1000" dirty="0"/>
              <a:t>The entire “</a:t>
            </a:r>
            <a:r>
              <a:rPr lang="en-US" sz="1000" b="1" dirty="0"/>
              <a:t>Program Design &amp; Development” </a:t>
            </a:r>
            <a:r>
              <a:rPr lang="en-US" sz="1000" dirty="0"/>
              <a:t>are more adapted to medium / large organizations with strategic approach</a:t>
            </a:r>
          </a:p>
          <a:p>
            <a:pPr marL="742950" lvl="2" indent="-285750">
              <a:lnSpc>
                <a:spcPct val="150000"/>
              </a:lnSpc>
              <a:buClr>
                <a:srgbClr val="FF5003"/>
              </a:buClr>
              <a:buFont typeface="Wingdings" charset="2"/>
              <a:buChar char="§"/>
            </a:pPr>
            <a:r>
              <a:rPr lang="en-US" sz="1000" b="1" dirty="0"/>
              <a:t>“Secure SDLC Analysis &amp; Design” </a:t>
            </a:r>
            <a:r>
              <a:rPr lang="en-US" sz="1000" dirty="0"/>
              <a:t>and “</a:t>
            </a:r>
            <a:r>
              <a:rPr lang="en-US" sz="1000" b="1" dirty="0"/>
              <a:t>Security Testing Strategy Development” </a:t>
            </a:r>
            <a:r>
              <a:rPr lang="en-US" sz="1000" dirty="0"/>
              <a:t>are for small organizations with a tactical approach</a:t>
            </a:r>
          </a:p>
          <a:p>
            <a:pPr marL="742950" lvl="1" indent="-285750">
              <a:lnSpc>
                <a:spcPct val="150000"/>
              </a:lnSpc>
              <a:buClr>
                <a:srgbClr val="FF5003"/>
              </a:buClr>
              <a:buFont typeface="+mj-lt"/>
              <a:buAutoNum type="arabicPeriod"/>
            </a:pPr>
            <a:endParaRPr lang="en-US" sz="1000" dirty="0"/>
          </a:p>
          <a:p>
            <a:pPr marL="285750" lvl="1" indent="-285750">
              <a:lnSpc>
                <a:spcPct val="150000"/>
              </a:lnSpc>
              <a:buClr>
                <a:srgbClr val="FF5003"/>
              </a:buClr>
              <a:buFont typeface="Wingdings" charset="2"/>
              <a:buChar char="§"/>
            </a:pPr>
            <a:r>
              <a:rPr lang="en-US" altLang="en-US" b="1" dirty="0">
                <a:latin typeface="Arial" charset="0"/>
                <a:cs typeface="Arial" charset="0"/>
              </a:rPr>
              <a:t>Scoping &amp; Estimating</a:t>
            </a:r>
            <a:endParaRPr lang="en-US" sz="1300" b="1" dirty="0"/>
          </a:p>
          <a:p>
            <a:pPr marL="742950" lvl="2" indent="-285750">
              <a:lnSpc>
                <a:spcPct val="150000"/>
              </a:lnSpc>
              <a:buClr>
                <a:srgbClr val="FF5003"/>
              </a:buClr>
              <a:buFont typeface="Wingdings" charset="2"/>
              <a:buChar char="§"/>
            </a:pPr>
            <a:r>
              <a:rPr lang="en-US" sz="1000" dirty="0"/>
              <a:t>The consulting effort depends on the client organization complexity, which are simplified based on the following sizing criteria:</a:t>
            </a:r>
          </a:p>
          <a:p>
            <a:pPr marL="1200150" lvl="3" indent="-285750">
              <a:lnSpc>
                <a:spcPct val="150000"/>
              </a:lnSpc>
              <a:buClr>
                <a:srgbClr val="FF5003"/>
              </a:buClr>
              <a:buFont typeface="Wingdings" charset="2"/>
              <a:buChar char="§"/>
            </a:pPr>
            <a:r>
              <a:rPr lang="en-US" sz="1000" dirty="0"/>
              <a:t>Governance model (centralized / decentralized)</a:t>
            </a:r>
          </a:p>
          <a:p>
            <a:pPr marL="1200150" lvl="3" indent="-285750">
              <a:lnSpc>
                <a:spcPct val="150000"/>
              </a:lnSpc>
              <a:buClr>
                <a:srgbClr val="FF5003"/>
              </a:buClr>
              <a:buFont typeface="Wingdings" charset="2"/>
              <a:buChar char="§"/>
            </a:pPr>
            <a:r>
              <a:rPr lang="en-US" sz="1000" dirty="0"/>
              <a:t>Development team size ( provide an idea of the volume of development activities</a:t>
            </a:r>
          </a:p>
          <a:p>
            <a:pPr marL="1200150" lvl="3" indent="-285750">
              <a:lnSpc>
                <a:spcPct val="150000"/>
              </a:lnSpc>
              <a:buClr>
                <a:srgbClr val="FF5003"/>
              </a:buClr>
              <a:buFont typeface="Wingdings" charset="2"/>
              <a:buChar char="§"/>
            </a:pPr>
            <a:r>
              <a:rPr lang="en-US" sz="1000" dirty="0"/>
              <a:t>Number of SDLC models (by default 1, additional requires about +10% cost)</a:t>
            </a:r>
          </a:p>
          <a:p>
            <a:pPr marL="1200150" lvl="3" indent="-285750">
              <a:lnSpc>
                <a:spcPct val="150000"/>
              </a:lnSpc>
              <a:buClr>
                <a:srgbClr val="FF5003"/>
              </a:buClr>
              <a:buFont typeface="Wingdings" charset="2"/>
              <a:buChar char="§"/>
            </a:pPr>
            <a:endParaRPr lang="en-US" sz="1000" dirty="0"/>
          </a:p>
        </p:txBody>
      </p:sp>
    </p:spTree>
    <p:extLst>
      <p:ext uri="{BB962C8B-B14F-4D97-AF65-F5344CB8AC3E}">
        <p14:creationId xmlns:p14="http://schemas.microsoft.com/office/powerpoint/2010/main" val="1033014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2267" y="225965"/>
            <a:ext cx="7483585" cy="615553"/>
          </a:xfrm>
        </p:spPr>
        <p:txBody>
          <a:bodyPr wrap="square">
            <a:spAutoFit/>
          </a:bodyPr>
          <a:lstStyle/>
          <a:p>
            <a:pPr marL="0" lvl="1"/>
            <a:r>
              <a:rPr lang="en-US" sz="1500" b="1" dirty="0">
                <a:solidFill>
                  <a:schemeClr val="tx1"/>
                </a:solidFill>
              </a:rPr>
              <a:t>Application Security Program Services - </a:t>
            </a:r>
            <a:r>
              <a:rPr lang="en-US" altLang="en-US" sz="1500" u="sng" dirty="0">
                <a:solidFill>
                  <a:schemeClr val="tx1"/>
                </a:solidFill>
              </a:rPr>
              <a:t>Program Design &amp; Development </a:t>
            </a:r>
            <a:r>
              <a:rPr lang="en-US" altLang="en-US" sz="1500" dirty="0">
                <a:solidFill>
                  <a:schemeClr val="tx1"/>
                </a:solidFill>
              </a:rPr>
              <a:t>(2/2) </a:t>
            </a:r>
            <a:br>
              <a:rPr lang="en-US" sz="1500" u="sng" dirty="0">
                <a:solidFill>
                  <a:schemeClr val="tx1"/>
                </a:solidFill>
              </a:rPr>
            </a:br>
            <a:r>
              <a:rPr lang="en-US" sz="800" b="1" dirty="0">
                <a:solidFill>
                  <a:schemeClr val="tx1"/>
                </a:solidFill>
              </a:rPr>
              <a:t>6948-66X (8F)</a:t>
            </a:r>
            <a:br>
              <a:rPr lang="en-US" sz="800" b="1" dirty="0">
                <a:solidFill>
                  <a:schemeClr val="tx1"/>
                </a:solidFill>
              </a:rPr>
            </a:br>
            <a:r>
              <a:rPr lang="en-US" sz="800" b="1" dirty="0">
                <a:solidFill>
                  <a:schemeClr val="tx1"/>
                </a:solidFill>
              </a:rPr>
              <a:t>6948-54N (8F GBS)</a:t>
            </a:r>
            <a:br>
              <a:rPr lang="en-US" sz="800" b="1" dirty="0">
                <a:solidFill>
                  <a:schemeClr val="tx1"/>
                </a:solidFill>
              </a:rPr>
            </a:br>
            <a:r>
              <a:rPr lang="mr-IN" sz="800" b="1" dirty="0">
                <a:solidFill>
                  <a:schemeClr val="tx1"/>
                </a:solidFill>
              </a:rPr>
              <a:t>6948-67D</a:t>
            </a:r>
            <a:r>
              <a:rPr lang="en-US" sz="800" b="1" dirty="0">
                <a:solidFill>
                  <a:schemeClr val="tx1"/>
                </a:solidFill>
              </a:rPr>
              <a:t> (J6 GTS)</a:t>
            </a:r>
          </a:p>
        </p:txBody>
      </p:sp>
      <p:pic>
        <p:nvPicPr>
          <p:cNvPr id="23" name="Picture 22" descr="mage result for strategy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27" y="225965"/>
            <a:ext cx="646331" cy="64633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449927" y="1042947"/>
            <a:ext cx="8235925" cy="4339650"/>
          </a:xfrm>
          <a:prstGeom prst="rect">
            <a:avLst/>
          </a:prstGeom>
          <a:noFill/>
        </p:spPr>
        <p:txBody>
          <a:bodyPr wrap="square" lIns="0" tIns="0" rIns="0" bIns="0" rtlCol="0" anchor="t">
            <a:spAutoFit/>
          </a:bodyPr>
          <a:lstStyle/>
          <a:p>
            <a:pPr marL="285750" indent="-285750">
              <a:lnSpc>
                <a:spcPct val="150000"/>
              </a:lnSpc>
              <a:buClr>
                <a:srgbClr val="FF5003"/>
              </a:buClr>
              <a:buFont typeface="Wingdings" charset="2"/>
              <a:buChar char="§"/>
            </a:pPr>
            <a:r>
              <a:rPr lang="en-US" altLang="en-US" b="1" dirty="0">
                <a:latin typeface="Arial" charset="0"/>
                <a:cs typeface="Arial" charset="0"/>
              </a:rPr>
              <a:t>Value Proposition</a:t>
            </a:r>
          </a:p>
          <a:p>
            <a:pPr marL="742950" lvl="1" indent="-285750">
              <a:lnSpc>
                <a:spcPct val="150000"/>
              </a:lnSpc>
              <a:buClr>
                <a:srgbClr val="FF5003"/>
              </a:buClr>
              <a:buFont typeface="Wingdings" charset="2"/>
              <a:buChar char="§"/>
            </a:pPr>
            <a:r>
              <a:rPr lang="en-US" sz="1000" dirty="0"/>
              <a:t>These strategic advisory services help client to address the questions :</a:t>
            </a:r>
          </a:p>
          <a:p>
            <a:pPr marL="742950" lvl="1" indent="-285750">
              <a:lnSpc>
                <a:spcPct val="150000"/>
              </a:lnSpc>
              <a:buClr>
                <a:srgbClr val="FF5003"/>
              </a:buClr>
              <a:buFont typeface="+mj-lt"/>
              <a:buAutoNum type="arabicPeriod"/>
            </a:pPr>
            <a:r>
              <a:rPr lang="en-US" sz="1000" dirty="0"/>
              <a:t>How do I manage my application security program? What is the best strategy for my organization?</a:t>
            </a:r>
          </a:p>
          <a:p>
            <a:pPr marL="742950" lvl="1" indent="-285750">
              <a:lnSpc>
                <a:spcPct val="150000"/>
              </a:lnSpc>
              <a:buClr>
                <a:srgbClr val="FF5003"/>
              </a:buClr>
              <a:buFont typeface="+mj-lt"/>
              <a:buAutoNum type="arabicPeriod"/>
            </a:pPr>
            <a:r>
              <a:rPr lang="en-US" sz="1000" dirty="0"/>
              <a:t>How do I enable secure development practices? How do I integrate security into the Software Development LifeCycle?</a:t>
            </a:r>
          </a:p>
          <a:p>
            <a:pPr marL="742950" lvl="1" indent="-285750">
              <a:lnSpc>
                <a:spcPct val="150000"/>
              </a:lnSpc>
              <a:buClr>
                <a:srgbClr val="FF5003"/>
              </a:buClr>
              <a:buFont typeface="+mj-lt"/>
              <a:buAutoNum type="arabicPeriod"/>
            </a:pPr>
            <a:r>
              <a:rPr lang="en-US" sz="1000" dirty="0"/>
              <a:t>What kind of security testing solution do I need? What is the best testing strategy? How do I optimize my current testing activities?</a:t>
            </a:r>
          </a:p>
          <a:p>
            <a:pPr marL="742950" lvl="2" indent="-285750">
              <a:lnSpc>
                <a:spcPct val="150000"/>
              </a:lnSpc>
              <a:buClr>
                <a:srgbClr val="FF5003"/>
              </a:buClr>
              <a:buFont typeface="Wingdings" charset="2"/>
              <a:buChar char="§"/>
            </a:pPr>
            <a:r>
              <a:rPr lang="en-US" sz="1000" dirty="0"/>
              <a:t>These services open discussions that lead to additional services (C&amp;SI, MSS, staff augmentation) / product sale opportunities</a:t>
            </a:r>
          </a:p>
          <a:p>
            <a:pPr marL="742950" lvl="2" indent="-285750">
              <a:lnSpc>
                <a:spcPct val="150000"/>
              </a:lnSpc>
              <a:buClr>
                <a:srgbClr val="FF5003"/>
              </a:buClr>
              <a:buFont typeface="Wingdings" charset="2"/>
              <a:buChar char="§"/>
            </a:pPr>
            <a:r>
              <a:rPr lang="en-US" sz="1000" dirty="0"/>
              <a:t>“Secure SDLC Analysis &amp; Design” naturally leads to the others </a:t>
            </a:r>
            <a:r>
              <a:rPr lang="en-US" sz="1000" b="1" dirty="0"/>
              <a:t>Secure Development Support Services</a:t>
            </a:r>
          </a:p>
          <a:p>
            <a:pPr marL="742950" lvl="2" indent="-285750">
              <a:lnSpc>
                <a:spcPct val="150000"/>
              </a:lnSpc>
              <a:buClr>
                <a:srgbClr val="FF5003"/>
              </a:buClr>
              <a:buFont typeface="Wingdings" charset="2"/>
              <a:buChar char="§"/>
            </a:pPr>
            <a:r>
              <a:rPr lang="en-US" sz="1000" dirty="0"/>
              <a:t>“Security Testing Strategy Development” leads other </a:t>
            </a:r>
            <a:r>
              <a:rPr lang="en-US" sz="1000" b="1" dirty="0"/>
              <a:t>Application Security Testing Services, </a:t>
            </a:r>
            <a:r>
              <a:rPr lang="en-US" sz="1000" dirty="0"/>
              <a:t>including</a:t>
            </a:r>
            <a:r>
              <a:rPr lang="en-US" sz="1000" b="1" dirty="0"/>
              <a:t> </a:t>
            </a:r>
            <a:r>
              <a:rPr lang="en-US" sz="1000" dirty="0"/>
              <a:t>IBM X-Force Red Testing Services</a:t>
            </a:r>
            <a:endParaRPr lang="en-US" b="1" dirty="0"/>
          </a:p>
          <a:p>
            <a:pPr marL="285750" indent="-285750">
              <a:lnSpc>
                <a:spcPct val="150000"/>
              </a:lnSpc>
              <a:buClr>
                <a:srgbClr val="FF5003"/>
              </a:buClr>
              <a:buFont typeface="Wingdings" charset="2"/>
              <a:buChar char="§"/>
            </a:pPr>
            <a:r>
              <a:rPr lang="en-US" b="1" dirty="0"/>
              <a:t>Delivery Model</a:t>
            </a:r>
          </a:p>
          <a:p>
            <a:pPr marL="742950" lvl="1" indent="-285750">
              <a:lnSpc>
                <a:spcPct val="150000"/>
              </a:lnSpc>
              <a:buClr>
                <a:srgbClr val="FF5003"/>
              </a:buClr>
              <a:buFont typeface="Wingdings" charset="2"/>
              <a:buChar char="§"/>
            </a:pPr>
            <a:r>
              <a:rPr lang="en-US" sz="1000" dirty="0"/>
              <a:t>Strategic advisory services that usually requires leading resources to be on-site, supported by COC</a:t>
            </a:r>
          </a:p>
          <a:p>
            <a:pPr marL="742950" lvl="1" indent="-285750">
              <a:lnSpc>
                <a:spcPct val="150000"/>
              </a:lnSpc>
              <a:buClr>
                <a:srgbClr val="FF5003"/>
              </a:buClr>
              <a:buFont typeface="+mj-lt"/>
              <a:buAutoNum type="arabicPeriod"/>
            </a:pPr>
            <a:endParaRPr lang="en-US" sz="1000" dirty="0"/>
          </a:p>
          <a:p>
            <a:pPr marL="742950" lvl="1" indent="-285750">
              <a:lnSpc>
                <a:spcPct val="150000"/>
              </a:lnSpc>
              <a:buClr>
                <a:srgbClr val="FF5003"/>
              </a:buClr>
              <a:buFont typeface="+mj-lt"/>
              <a:buAutoNum type="arabicPeriod"/>
            </a:pPr>
            <a:endParaRPr lang="en-US" sz="1000" dirty="0"/>
          </a:p>
          <a:p>
            <a:pPr marL="285750" lvl="1" indent="-285750">
              <a:lnSpc>
                <a:spcPct val="150000"/>
              </a:lnSpc>
              <a:buClr>
                <a:srgbClr val="FF5003"/>
              </a:buClr>
              <a:buFont typeface="Wingdings" charset="2"/>
              <a:buChar char="§"/>
            </a:pPr>
            <a:endParaRPr lang="en-US" altLang="en-US" b="1" dirty="0">
              <a:latin typeface="Arial" charset="0"/>
              <a:cs typeface="Arial" charset="0"/>
            </a:endParaRPr>
          </a:p>
          <a:p>
            <a:pPr marL="285750" lvl="1" indent="-285750">
              <a:lnSpc>
                <a:spcPct val="150000"/>
              </a:lnSpc>
              <a:buClr>
                <a:srgbClr val="FF5003"/>
              </a:buClr>
              <a:buFont typeface="Wingdings" charset="2"/>
              <a:buChar char="§"/>
            </a:pPr>
            <a:r>
              <a:rPr lang="en-US" altLang="en-US" b="1" dirty="0">
                <a:latin typeface="Arial" charset="0"/>
                <a:cs typeface="Arial" charset="0"/>
              </a:rPr>
              <a:t>Indicative Costing &amp; Pricing Guidance</a:t>
            </a:r>
          </a:p>
          <a:p>
            <a:pPr marL="742950" lvl="2" indent="-285750">
              <a:lnSpc>
                <a:spcPct val="150000"/>
              </a:lnSpc>
              <a:buClr>
                <a:srgbClr val="FF5003"/>
              </a:buClr>
              <a:buFont typeface="Wingdings" charset="2"/>
              <a:buChar char="§"/>
            </a:pPr>
            <a:r>
              <a:rPr lang="en-US" sz="1000" dirty="0"/>
              <a:t>Standard WBS template available - supported by sizing criteria to adjust the effort estimate. (~5 weeks duration)</a:t>
            </a:r>
          </a:p>
          <a:p>
            <a:pPr marL="742950" lvl="2" indent="-285750">
              <a:lnSpc>
                <a:spcPct val="150000"/>
              </a:lnSpc>
              <a:buClr>
                <a:srgbClr val="FF5003"/>
              </a:buClr>
              <a:buFont typeface="Wingdings" charset="2"/>
              <a:buChar char="§"/>
            </a:pPr>
            <a:r>
              <a:rPr lang="en-US" sz="1000" dirty="0"/>
              <a:t>From ~50k USD to +200k USD for “Program Design &amp; Development”</a:t>
            </a:r>
          </a:p>
          <a:p>
            <a:pPr marL="742950" lvl="2" indent="-285750">
              <a:lnSpc>
                <a:spcPct val="150000"/>
              </a:lnSpc>
              <a:buClr>
                <a:srgbClr val="FF5003"/>
              </a:buClr>
              <a:buFont typeface="Wingdings" charset="2"/>
              <a:buChar char="§"/>
            </a:pPr>
            <a:r>
              <a:rPr lang="en-US" sz="1000" dirty="0"/>
              <a:t>From ~30k USD to 100k USD for “Secure SDLC Analysis &amp; Design” or “Security Testing Strategy Development” </a:t>
            </a:r>
          </a:p>
        </p:txBody>
      </p:sp>
      <p:graphicFrame>
        <p:nvGraphicFramePr>
          <p:cNvPr id="2" name="Table 1"/>
          <p:cNvGraphicFramePr>
            <a:graphicFrameLocks noGrp="1"/>
          </p:cNvGraphicFramePr>
          <p:nvPr>
            <p:extLst>
              <p:ext uri="{D42A27DB-BD31-4B8C-83A1-F6EECF244321}">
                <p14:modId xmlns:p14="http://schemas.microsoft.com/office/powerpoint/2010/main" val="1585471270"/>
              </p:ext>
            </p:extLst>
          </p:nvPr>
        </p:nvGraphicFramePr>
        <p:xfrm>
          <a:off x="1202267" y="3770470"/>
          <a:ext cx="5938005" cy="503428"/>
        </p:xfrm>
        <a:graphic>
          <a:graphicData uri="http://schemas.openxmlformats.org/drawingml/2006/table">
            <a:tbl>
              <a:tblPr firstRow="1" bandRow="1">
                <a:tableStyleId>{5C22544A-7EE6-4342-B048-85BDC9FD1C3A}</a:tableStyleId>
              </a:tblPr>
              <a:tblGrid>
                <a:gridCol w="1979335">
                  <a:extLst>
                    <a:ext uri="{9D8B030D-6E8A-4147-A177-3AD203B41FA5}">
                      <a16:colId xmlns:a16="http://schemas.microsoft.com/office/drawing/2014/main" val="20000"/>
                    </a:ext>
                  </a:extLst>
                </a:gridCol>
                <a:gridCol w="1979335">
                  <a:extLst>
                    <a:ext uri="{9D8B030D-6E8A-4147-A177-3AD203B41FA5}">
                      <a16:colId xmlns:a16="http://schemas.microsoft.com/office/drawing/2014/main" val="20001"/>
                    </a:ext>
                  </a:extLst>
                </a:gridCol>
                <a:gridCol w="1979335">
                  <a:extLst>
                    <a:ext uri="{9D8B030D-6E8A-4147-A177-3AD203B41FA5}">
                      <a16:colId xmlns:a16="http://schemas.microsoft.com/office/drawing/2014/main" val="20002"/>
                    </a:ext>
                  </a:extLst>
                </a:gridCol>
              </a:tblGrid>
              <a:tr h="198007">
                <a:tc>
                  <a:txBody>
                    <a:bodyPr/>
                    <a:lstStyle/>
                    <a:p>
                      <a:pPr marL="0" lvl="2" indent="0" algn="ctr" defTabSz="685800" rtl="0" eaLnBrk="1" fontAlgn="base" latinLnBrk="0" hangingPunct="1">
                        <a:lnSpc>
                          <a:spcPct val="150000"/>
                        </a:lnSpc>
                        <a:spcBef>
                          <a:spcPct val="0"/>
                        </a:spcBef>
                        <a:spcAft>
                          <a:spcPct val="0"/>
                        </a:spcAft>
                        <a:buClr>
                          <a:srgbClr val="FF5003"/>
                        </a:buClr>
                        <a:buFont typeface="Arial" charset="0"/>
                        <a:buNone/>
                      </a:pPr>
                      <a:r>
                        <a:rPr lang="en-US" sz="800" b="1" kern="1200" dirty="0">
                          <a:solidFill>
                            <a:schemeClr val="lt1"/>
                          </a:solidFill>
                          <a:latin typeface="+mn-lt"/>
                          <a:ea typeface="+mn-ea"/>
                          <a:cs typeface="+mn-cs"/>
                        </a:rPr>
                        <a:t>Executive oversight  ~5%</a:t>
                      </a:r>
                    </a:p>
                  </a:txBody>
                  <a:tcPr anchor="ctr"/>
                </a:tc>
                <a:tc>
                  <a:txBody>
                    <a:bodyPr/>
                    <a:lstStyle/>
                    <a:p>
                      <a:pPr marL="0" lvl="2" indent="0" algn="ctr" defTabSz="685800" rtl="0" eaLnBrk="1" fontAlgn="base" latinLnBrk="0" hangingPunct="1">
                        <a:lnSpc>
                          <a:spcPct val="150000"/>
                        </a:lnSpc>
                        <a:spcBef>
                          <a:spcPct val="0"/>
                        </a:spcBef>
                        <a:spcAft>
                          <a:spcPct val="0"/>
                        </a:spcAft>
                        <a:buClr>
                          <a:srgbClr val="FF5003"/>
                        </a:buClr>
                        <a:buFont typeface="Arial" charset="0"/>
                        <a:buNone/>
                      </a:pPr>
                      <a:r>
                        <a:rPr lang="en-US" sz="800" b="1" kern="1200" dirty="0">
                          <a:solidFill>
                            <a:schemeClr val="lt1"/>
                          </a:solidFill>
                          <a:latin typeface="+mn-lt"/>
                          <a:ea typeface="+mn-ea"/>
                          <a:cs typeface="+mn-cs"/>
                        </a:rPr>
                        <a:t>Execution supervision ~20%</a:t>
                      </a:r>
                    </a:p>
                  </a:txBody>
                  <a:tcPr anchor="ctr"/>
                </a:tc>
                <a:tc>
                  <a:txBody>
                    <a:bodyPr/>
                    <a:lstStyle/>
                    <a:p>
                      <a:pPr marL="0" indent="0" algn="ctr">
                        <a:buFont typeface="Arial" charset="0"/>
                        <a:buNone/>
                      </a:pPr>
                      <a:r>
                        <a:rPr lang="en-US" sz="800" dirty="0">
                          <a:cs typeface="+mn-cs"/>
                        </a:rPr>
                        <a:t>Delivery ~75%</a:t>
                      </a:r>
                    </a:p>
                  </a:txBody>
                  <a:tcPr anchor="ctr"/>
                </a:tc>
                <a:extLst>
                  <a:ext uri="{0D108BD9-81ED-4DB2-BD59-A6C34878D82A}">
                    <a16:rowId xmlns:a16="http://schemas.microsoft.com/office/drawing/2014/main" val="10000"/>
                  </a:ext>
                </a:extLst>
              </a:tr>
              <a:tr h="198007">
                <a:tc>
                  <a:txBody>
                    <a:bodyPr/>
                    <a:lstStyle/>
                    <a:p>
                      <a:pPr marL="457200" lvl="2" indent="0" algn="l" rtl="0" fontAlgn="base">
                        <a:lnSpc>
                          <a:spcPct val="150000"/>
                        </a:lnSpc>
                        <a:spcBef>
                          <a:spcPct val="0"/>
                        </a:spcBef>
                        <a:spcAft>
                          <a:spcPct val="0"/>
                        </a:spcAft>
                        <a:buClr>
                          <a:srgbClr val="FF5003"/>
                        </a:buClr>
                        <a:buFont typeface="Wingdings" charset="2"/>
                        <a:buNone/>
                      </a:pPr>
                      <a:r>
                        <a:rPr lang="en-US" sz="800" kern="1200" dirty="0">
                          <a:solidFill>
                            <a:schemeClr val="tx1"/>
                          </a:solidFill>
                          <a:latin typeface="Arial" pitchFamily="34" charset="0"/>
                          <a:ea typeface="ＭＳ Ｐゴシック" pitchFamily="34" charset="-128"/>
                          <a:cs typeface="+mn-cs"/>
                        </a:rPr>
                        <a:t>Local or COC (Band 10-D)</a:t>
                      </a:r>
                    </a:p>
                  </a:txBody>
                  <a:tcPr anchor="ctr"/>
                </a:tc>
                <a:tc>
                  <a:txBody>
                    <a:bodyPr/>
                    <a:lstStyle/>
                    <a:p>
                      <a:pPr marL="457200" lvl="2" indent="0" algn="l" rtl="0" fontAlgn="base">
                        <a:lnSpc>
                          <a:spcPct val="150000"/>
                        </a:lnSpc>
                        <a:spcBef>
                          <a:spcPct val="0"/>
                        </a:spcBef>
                        <a:spcAft>
                          <a:spcPct val="0"/>
                        </a:spcAft>
                        <a:buClr>
                          <a:srgbClr val="FF5003"/>
                        </a:buClr>
                        <a:buFont typeface="Wingdings" charset="2"/>
                        <a:buNone/>
                      </a:pPr>
                      <a:r>
                        <a:rPr lang="en-US" sz="800" kern="1200" dirty="0">
                          <a:solidFill>
                            <a:schemeClr val="tx1"/>
                          </a:solidFill>
                          <a:latin typeface="Arial" pitchFamily="34" charset="0"/>
                          <a:ea typeface="ＭＳ Ｐゴシック" pitchFamily="34" charset="-128"/>
                          <a:cs typeface="+mn-cs"/>
                        </a:rPr>
                        <a:t>COC (Band 8-9)</a:t>
                      </a:r>
                    </a:p>
                  </a:txBody>
                  <a:tcPr anchor="ctr"/>
                </a:tc>
                <a:tc>
                  <a:txBody>
                    <a:bodyPr/>
                    <a:lstStyle/>
                    <a:p>
                      <a:pPr marL="0" indent="0" algn="ctr">
                        <a:buFont typeface="Arial" charset="0"/>
                        <a:buNone/>
                      </a:pPr>
                      <a:r>
                        <a:rPr lang="en-US" sz="800" dirty="0">
                          <a:cs typeface="+mn-cs"/>
                        </a:rPr>
                        <a:t>Local</a:t>
                      </a:r>
                      <a:r>
                        <a:rPr lang="en-US" sz="800" baseline="0" dirty="0">
                          <a:cs typeface="+mn-cs"/>
                        </a:rPr>
                        <a:t> or </a:t>
                      </a:r>
                      <a:r>
                        <a:rPr lang="en-US" sz="800" kern="1200" dirty="0">
                          <a:solidFill>
                            <a:schemeClr val="tx1"/>
                          </a:solidFill>
                          <a:latin typeface="Arial" pitchFamily="34" charset="0"/>
                          <a:ea typeface="ＭＳ Ｐゴシック" pitchFamily="34" charset="-128"/>
                          <a:cs typeface="+mn-cs"/>
                        </a:rPr>
                        <a:t>COC </a:t>
                      </a:r>
                      <a:r>
                        <a:rPr lang="en-US" sz="800" baseline="0" dirty="0">
                          <a:cs typeface="+mn-cs"/>
                        </a:rPr>
                        <a:t>(Ban 6-8)</a:t>
                      </a:r>
                      <a:endParaRPr lang="en-US" sz="800" dirty="0">
                        <a:cs typeface="+mn-cs"/>
                      </a:endParaRP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56211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2267" y="225965"/>
            <a:ext cx="7483585" cy="615553"/>
          </a:xfrm>
        </p:spPr>
        <p:txBody>
          <a:bodyPr wrap="square">
            <a:spAutoFit/>
          </a:bodyPr>
          <a:lstStyle/>
          <a:p>
            <a:pPr marL="0" lvl="1"/>
            <a:r>
              <a:rPr lang="en-US" sz="1600" b="1" dirty="0">
                <a:solidFill>
                  <a:schemeClr val="tx1"/>
                </a:solidFill>
              </a:rPr>
              <a:t>Secure Development Training Services </a:t>
            </a:r>
            <a:r>
              <a:rPr lang="en-US" altLang="en-US" sz="1600" dirty="0">
                <a:solidFill>
                  <a:schemeClr val="tx1"/>
                </a:solidFill>
              </a:rPr>
              <a:t>(1/2) </a:t>
            </a:r>
            <a:br>
              <a:rPr lang="en-US" sz="1600" b="1" dirty="0">
                <a:solidFill>
                  <a:schemeClr val="tx1"/>
                </a:solidFill>
              </a:rPr>
            </a:br>
            <a:r>
              <a:rPr lang="en-US" sz="800" b="1" dirty="0">
                <a:solidFill>
                  <a:schemeClr val="tx1"/>
                </a:solidFill>
              </a:rPr>
              <a:t>6948-66Z (8F)</a:t>
            </a:r>
            <a:br>
              <a:rPr lang="en-US" sz="800" b="1" dirty="0">
                <a:solidFill>
                  <a:schemeClr val="tx1"/>
                </a:solidFill>
              </a:rPr>
            </a:br>
            <a:r>
              <a:rPr lang="en-US" sz="800" b="1" dirty="0">
                <a:solidFill>
                  <a:schemeClr val="tx1"/>
                </a:solidFill>
              </a:rPr>
              <a:t>6948-67F (8F GBS)</a:t>
            </a:r>
            <a:br>
              <a:rPr lang="en-US" sz="800" b="1" dirty="0">
                <a:solidFill>
                  <a:schemeClr val="tx1"/>
                </a:solidFill>
              </a:rPr>
            </a:br>
            <a:r>
              <a:rPr lang="mr-IN" sz="800" b="1" dirty="0">
                <a:solidFill>
                  <a:schemeClr val="tx1"/>
                </a:solidFill>
              </a:rPr>
              <a:t>6948-67A</a:t>
            </a:r>
            <a:r>
              <a:rPr lang="en-US" sz="800" b="1" dirty="0">
                <a:solidFill>
                  <a:schemeClr val="tx1"/>
                </a:solidFill>
              </a:rPr>
              <a:t> (J6 GTS)</a:t>
            </a:r>
          </a:p>
        </p:txBody>
      </p:sp>
      <p:pic>
        <p:nvPicPr>
          <p:cNvPr id="6" name="Picture 2" descr="mage result for instructo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26" y="225964"/>
            <a:ext cx="647353" cy="64735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49930" y="1018981"/>
            <a:ext cx="8391920" cy="4293483"/>
          </a:xfrm>
          <a:prstGeom prst="rect">
            <a:avLst/>
          </a:prstGeom>
          <a:noFill/>
        </p:spPr>
        <p:txBody>
          <a:bodyPr wrap="square" lIns="0" tIns="0" rIns="0" bIns="0" rtlCol="0" anchor="t">
            <a:spAutoFit/>
          </a:bodyPr>
          <a:lstStyle/>
          <a:p>
            <a:pPr marL="285750" indent="-285750">
              <a:lnSpc>
                <a:spcPct val="150000"/>
              </a:lnSpc>
              <a:buClr>
                <a:srgbClr val="FF5003"/>
              </a:buClr>
              <a:buFont typeface="Wingdings" charset="2"/>
              <a:buChar char="§"/>
            </a:pPr>
            <a:r>
              <a:rPr lang="en-US" altLang="en-US" b="1" dirty="0">
                <a:latin typeface="Arial" charset="0"/>
                <a:cs typeface="Arial" charset="0"/>
              </a:rPr>
              <a:t>Solution Overview &amp; Capability</a:t>
            </a:r>
            <a:endParaRPr lang="en-US" b="1" dirty="0"/>
          </a:p>
          <a:p>
            <a:pPr marL="742950" lvl="1" indent="-285750">
              <a:lnSpc>
                <a:spcPct val="150000"/>
              </a:lnSpc>
              <a:buClr>
                <a:srgbClr val="FF5003"/>
              </a:buClr>
              <a:buFont typeface="Wingdings" charset="2"/>
              <a:buChar char="§"/>
            </a:pPr>
            <a:r>
              <a:rPr lang="en-US" sz="1000" dirty="0"/>
              <a:t>Partner product from Security Compass - straight resale</a:t>
            </a:r>
          </a:p>
          <a:p>
            <a:pPr marL="742950" lvl="1" indent="-285750">
              <a:lnSpc>
                <a:spcPct val="150000"/>
              </a:lnSpc>
              <a:buClr>
                <a:srgbClr val="FF5003"/>
              </a:buClr>
              <a:buFont typeface="Wingdings" charset="2"/>
              <a:buChar char="§"/>
            </a:pPr>
            <a:r>
              <a:rPr lang="en-US" sz="1000" dirty="0"/>
              <a:t>Role-based training is offered through SSP Suites in an exclusive partnership with (ISC)2</a:t>
            </a:r>
          </a:p>
          <a:p>
            <a:pPr marL="742950" lvl="1" indent="-285750">
              <a:lnSpc>
                <a:spcPct val="150000"/>
              </a:lnSpc>
              <a:buClr>
                <a:srgbClr val="FF5003"/>
              </a:buClr>
              <a:buFont typeface="Wingdings" charset="2"/>
              <a:buChar char="§"/>
            </a:pPr>
            <a:r>
              <a:rPr lang="en-US" sz="1000" dirty="0"/>
              <a:t>A learner is certified as a Software Security Practitioner once they successfully complete all courses within the suite and pass an SSP Exam</a:t>
            </a:r>
          </a:p>
          <a:p>
            <a:pPr marL="742950" lvl="1" indent="-285750">
              <a:lnSpc>
                <a:spcPct val="150000"/>
              </a:lnSpc>
              <a:buClr>
                <a:srgbClr val="FF5003"/>
              </a:buClr>
              <a:buFont typeface="Wingdings" charset="2"/>
              <a:buChar char="§"/>
            </a:pPr>
            <a:endParaRPr lang="en-US" sz="1000" dirty="0"/>
          </a:p>
          <a:p>
            <a:pPr marL="285750" indent="-285750">
              <a:lnSpc>
                <a:spcPct val="150000"/>
              </a:lnSpc>
              <a:buClr>
                <a:srgbClr val="FF5003"/>
              </a:buClr>
              <a:buFont typeface="Wingdings" charset="2"/>
              <a:buChar char="§"/>
            </a:pPr>
            <a:r>
              <a:rPr lang="en-US" altLang="en-US" b="1" dirty="0">
                <a:latin typeface="Arial" charset="0"/>
                <a:cs typeface="Arial" charset="0"/>
              </a:rPr>
              <a:t>Selection Criteria &amp; Positioning</a:t>
            </a:r>
            <a:endParaRPr lang="en-US" b="1" dirty="0"/>
          </a:p>
          <a:p>
            <a:pPr marL="742950" lvl="2" indent="-285750">
              <a:lnSpc>
                <a:spcPct val="150000"/>
              </a:lnSpc>
              <a:buClr>
                <a:srgbClr val="FF5003"/>
              </a:buClr>
              <a:buFont typeface="Wingdings" charset="2"/>
              <a:buChar char="§"/>
            </a:pPr>
            <a:r>
              <a:rPr lang="en-US" sz="1000" b="1" dirty="0"/>
              <a:t>Typical client profile </a:t>
            </a:r>
            <a:r>
              <a:rPr lang="en-US" sz="1000" dirty="0"/>
              <a:t>: organizations with significant in application development activities, and that needs to train their developers to secure coding practices</a:t>
            </a:r>
          </a:p>
          <a:p>
            <a:pPr marL="742950" lvl="2" indent="-285750">
              <a:lnSpc>
                <a:spcPct val="150000"/>
              </a:lnSpc>
              <a:buClr>
                <a:srgbClr val="FF5003"/>
              </a:buClr>
              <a:buFont typeface="Wingdings" charset="2"/>
              <a:buChar char="§"/>
            </a:pPr>
            <a:r>
              <a:rPr lang="en-US" sz="1000" dirty="0"/>
              <a:t>Course content available in English only. Translation in other language may be possible in the future</a:t>
            </a:r>
          </a:p>
          <a:p>
            <a:pPr marL="742950" lvl="2" indent="-285750">
              <a:lnSpc>
                <a:spcPct val="150000"/>
              </a:lnSpc>
              <a:buClr>
                <a:srgbClr val="FF5003"/>
              </a:buClr>
              <a:buFont typeface="Wingdings" charset="2"/>
              <a:buChar char="§"/>
            </a:pPr>
            <a:endParaRPr lang="en-US" sz="1000" dirty="0"/>
          </a:p>
          <a:p>
            <a:pPr marL="285750" lvl="1" indent="-285750">
              <a:lnSpc>
                <a:spcPct val="150000"/>
              </a:lnSpc>
              <a:buClr>
                <a:srgbClr val="FF5003"/>
              </a:buClr>
              <a:buFont typeface="Wingdings" charset="2"/>
              <a:buChar char="§"/>
            </a:pPr>
            <a:r>
              <a:rPr lang="en-US" altLang="en-US" b="1" dirty="0">
                <a:latin typeface="Arial" charset="0"/>
                <a:cs typeface="Arial" charset="0"/>
              </a:rPr>
              <a:t>Scoping &amp; Estimating</a:t>
            </a:r>
            <a:endParaRPr lang="en-US" sz="1300" b="1" dirty="0"/>
          </a:p>
          <a:p>
            <a:pPr marL="742950" lvl="2" indent="-285750">
              <a:lnSpc>
                <a:spcPct val="150000"/>
              </a:lnSpc>
              <a:buClr>
                <a:srgbClr val="FF5003"/>
              </a:buClr>
              <a:buFont typeface="Wingdings" charset="2"/>
              <a:buChar char="§"/>
            </a:pPr>
            <a:r>
              <a:rPr lang="en-US" sz="1000" b="1" dirty="0"/>
              <a:t>License fee : </a:t>
            </a:r>
            <a:r>
              <a:rPr lang="en-US" sz="1000" dirty="0"/>
              <a:t>Yearly subscription structured as a fixed price per user band for a given number of courses. Along with 1 course, 5 course and Full Library pricing we are introducing a new offer – access to any SSP Suite (1 SSP Suite per user)</a:t>
            </a:r>
          </a:p>
          <a:p>
            <a:pPr marL="742950" lvl="2" indent="-285750">
              <a:lnSpc>
                <a:spcPct val="150000"/>
              </a:lnSpc>
              <a:buClr>
                <a:srgbClr val="FF5003"/>
              </a:buClr>
              <a:buFont typeface="Wingdings" charset="2"/>
              <a:buChar char="§"/>
            </a:pPr>
            <a:r>
              <a:rPr lang="en-US" sz="1000" b="1" dirty="0"/>
              <a:t>Hosting</a:t>
            </a:r>
            <a:r>
              <a:rPr lang="en-US" sz="1000" dirty="0"/>
              <a:t> : </a:t>
            </a:r>
          </a:p>
          <a:p>
            <a:pPr marL="1200150" lvl="3" indent="-285750">
              <a:lnSpc>
                <a:spcPct val="150000"/>
              </a:lnSpc>
              <a:buClr>
                <a:srgbClr val="FF5003"/>
              </a:buClr>
              <a:buFont typeface="Wingdings" charset="2"/>
              <a:buChar char="ü"/>
            </a:pPr>
            <a:r>
              <a:rPr lang="en-US" sz="1000" dirty="0"/>
              <a:t>SaaS : Adapted for organization with small amount of users</a:t>
            </a:r>
          </a:p>
          <a:p>
            <a:pPr marL="1200150" lvl="3" indent="-285750">
              <a:lnSpc>
                <a:spcPct val="150000"/>
              </a:lnSpc>
              <a:buClr>
                <a:srgbClr val="FF5003"/>
              </a:buClr>
              <a:buFont typeface="Wingdings" charset="2"/>
              <a:buChar char="ü"/>
            </a:pPr>
            <a:r>
              <a:rPr lang="en-US" sz="1000" dirty="0"/>
              <a:t>On-Premise : More suitable for large users volume where clients have their own Learning Management Systems (LMS)</a:t>
            </a:r>
          </a:p>
          <a:p>
            <a:pPr marL="1200150" lvl="3" indent="-285750">
              <a:lnSpc>
                <a:spcPct val="150000"/>
              </a:lnSpc>
              <a:buClr>
                <a:srgbClr val="FF5003"/>
              </a:buClr>
              <a:buFont typeface="Wingdings" charset="2"/>
              <a:buChar char="§"/>
            </a:pPr>
            <a:endParaRPr lang="en-US" sz="1000" dirty="0"/>
          </a:p>
        </p:txBody>
      </p:sp>
    </p:spTree>
    <p:extLst>
      <p:ext uri="{BB962C8B-B14F-4D97-AF65-F5344CB8AC3E}">
        <p14:creationId xmlns:p14="http://schemas.microsoft.com/office/powerpoint/2010/main" val="603904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2267" y="225965"/>
            <a:ext cx="7483585" cy="615553"/>
          </a:xfrm>
        </p:spPr>
        <p:txBody>
          <a:bodyPr wrap="square">
            <a:spAutoFit/>
          </a:bodyPr>
          <a:lstStyle/>
          <a:p>
            <a:pPr marL="0" lvl="1"/>
            <a:r>
              <a:rPr lang="en-US" sz="1600" b="1" dirty="0">
                <a:solidFill>
                  <a:schemeClr val="tx1"/>
                </a:solidFill>
              </a:rPr>
              <a:t>Secure Development Training Services </a:t>
            </a:r>
            <a:r>
              <a:rPr lang="en-US" altLang="en-US" sz="1600" dirty="0">
                <a:solidFill>
                  <a:schemeClr val="tx1"/>
                </a:solidFill>
              </a:rPr>
              <a:t>(2/2) </a:t>
            </a:r>
            <a:br>
              <a:rPr lang="en-US" sz="1600" b="1" dirty="0">
                <a:solidFill>
                  <a:schemeClr val="tx1"/>
                </a:solidFill>
              </a:rPr>
            </a:br>
            <a:r>
              <a:rPr lang="en-US" sz="800" b="1" dirty="0">
                <a:solidFill>
                  <a:schemeClr val="tx1"/>
                </a:solidFill>
              </a:rPr>
              <a:t>6948-66Z (8F)</a:t>
            </a:r>
            <a:br>
              <a:rPr lang="en-US" sz="800" b="1" dirty="0">
                <a:solidFill>
                  <a:schemeClr val="tx1"/>
                </a:solidFill>
              </a:rPr>
            </a:br>
            <a:r>
              <a:rPr lang="en-US" sz="800" b="1" dirty="0">
                <a:solidFill>
                  <a:schemeClr val="tx1"/>
                </a:solidFill>
              </a:rPr>
              <a:t>6948-67F (8F GBS)</a:t>
            </a:r>
            <a:br>
              <a:rPr lang="en-US" sz="800" b="1" dirty="0">
                <a:solidFill>
                  <a:schemeClr val="tx1"/>
                </a:solidFill>
              </a:rPr>
            </a:br>
            <a:r>
              <a:rPr lang="mr-IN" sz="800" b="1" dirty="0">
                <a:solidFill>
                  <a:schemeClr val="tx1"/>
                </a:solidFill>
              </a:rPr>
              <a:t>6948-67A</a:t>
            </a:r>
            <a:r>
              <a:rPr lang="en-US" sz="800" b="1" dirty="0">
                <a:solidFill>
                  <a:schemeClr val="tx1"/>
                </a:solidFill>
              </a:rPr>
              <a:t> (J6 GTS)</a:t>
            </a:r>
          </a:p>
        </p:txBody>
      </p:sp>
      <p:pic>
        <p:nvPicPr>
          <p:cNvPr id="6" name="Picture 2" descr="mage result for instructo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26" y="225964"/>
            <a:ext cx="647353" cy="6473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49927" y="1042947"/>
            <a:ext cx="8235925" cy="4108817"/>
          </a:xfrm>
          <a:prstGeom prst="rect">
            <a:avLst/>
          </a:prstGeom>
          <a:noFill/>
        </p:spPr>
        <p:txBody>
          <a:bodyPr wrap="square" lIns="0" tIns="0" rIns="0" bIns="0" rtlCol="0" anchor="t">
            <a:spAutoFit/>
          </a:bodyPr>
          <a:lstStyle/>
          <a:p>
            <a:pPr marL="285750" indent="-285750">
              <a:lnSpc>
                <a:spcPct val="150000"/>
              </a:lnSpc>
              <a:buClr>
                <a:srgbClr val="FF5003"/>
              </a:buClr>
              <a:buFont typeface="Wingdings" charset="2"/>
              <a:buChar char="§"/>
            </a:pPr>
            <a:r>
              <a:rPr lang="en-US" altLang="en-US" b="1" dirty="0">
                <a:latin typeface="Arial" charset="0"/>
                <a:cs typeface="Arial" charset="0"/>
              </a:rPr>
              <a:t>Value Proposition</a:t>
            </a:r>
          </a:p>
          <a:p>
            <a:pPr marL="742950" lvl="2" indent="-285750">
              <a:lnSpc>
                <a:spcPct val="150000"/>
              </a:lnSpc>
              <a:buClr>
                <a:srgbClr val="FF5003"/>
              </a:buClr>
              <a:buFont typeface="Wingdings" charset="2"/>
              <a:buChar char="§"/>
            </a:pPr>
            <a:r>
              <a:rPr lang="en-US" sz="1000" dirty="0"/>
              <a:t>This offering exist to allow IBM to be an one stop shop that provide everything thing client needs regarding application security</a:t>
            </a:r>
          </a:p>
          <a:p>
            <a:pPr marL="742950" lvl="2" indent="-285750">
              <a:lnSpc>
                <a:spcPct val="150000"/>
              </a:lnSpc>
              <a:buClr>
                <a:srgbClr val="FF5003"/>
              </a:buClr>
              <a:buFont typeface="Wingdings" charset="2"/>
              <a:buChar char="§"/>
            </a:pPr>
            <a:r>
              <a:rPr lang="en-US" sz="1000" dirty="0"/>
              <a:t>Training developers to secure coding practices is necessary for them to understand how to address / prevent security vulnerabilities</a:t>
            </a:r>
          </a:p>
          <a:p>
            <a:pPr marL="742950" lvl="2" indent="-285750">
              <a:lnSpc>
                <a:spcPct val="150000"/>
              </a:lnSpc>
              <a:buClr>
                <a:srgbClr val="FF5003"/>
              </a:buClr>
              <a:buFont typeface="Wingdings" charset="2"/>
              <a:buChar char="§"/>
            </a:pPr>
            <a:endParaRPr lang="en-US" sz="1000" dirty="0"/>
          </a:p>
          <a:p>
            <a:pPr marL="285750" indent="-285750">
              <a:lnSpc>
                <a:spcPct val="150000"/>
              </a:lnSpc>
              <a:buClr>
                <a:srgbClr val="FF5003"/>
              </a:buClr>
              <a:buFont typeface="Wingdings" charset="2"/>
              <a:buChar char="§"/>
            </a:pPr>
            <a:r>
              <a:rPr lang="en-US" altLang="en-US" b="1" dirty="0"/>
              <a:t>Implementation Guidance</a:t>
            </a:r>
            <a:endParaRPr lang="en-US" b="1" dirty="0"/>
          </a:p>
          <a:p>
            <a:pPr marL="742950" lvl="1" indent="-285750">
              <a:lnSpc>
                <a:spcPct val="150000"/>
              </a:lnSpc>
              <a:buClr>
                <a:srgbClr val="FF5003"/>
              </a:buClr>
              <a:buFont typeface="Wingdings" charset="2"/>
              <a:buChar char="§"/>
            </a:pPr>
            <a:r>
              <a:rPr lang="en-US" sz="1000" b="1" dirty="0"/>
              <a:t>SaaS option</a:t>
            </a:r>
            <a:r>
              <a:rPr lang="mr-IN" sz="1000" dirty="0"/>
              <a:t>–</a:t>
            </a:r>
            <a:r>
              <a:rPr lang="en-US" sz="1000" dirty="0"/>
              <a:t> user accesses managed by Security Compass</a:t>
            </a:r>
          </a:p>
          <a:p>
            <a:pPr marL="742950" lvl="1" indent="-285750">
              <a:lnSpc>
                <a:spcPct val="150000"/>
              </a:lnSpc>
              <a:buClr>
                <a:srgbClr val="FF5003"/>
              </a:buClr>
              <a:buFont typeface="Wingdings" charset="2"/>
              <a:buChar char="§"/>
            </a:pPr>
            <a:r>
              <a:rPr lang="en-US" sz="1000" b="1" dirty="0"/>
              <a:t>On-Premise option </a:t>
            </a:r>
            <a:r>
              <a:rPr lang="mr-IN" sz="1000" dirty="0"/>
              <a:t>–</a:t>
            </a:r>
            <a:r>
              <a:rPr lang="en-US" sz="1000" dirty="0"/>
              <a:t> ELearning content provided as SCORM file package -  Clients LMS must be compatible with SCORM standards </a:t>
            </a:r>
            <a:r>
              <a:rPr lang="mr-IN" sz="1000" dirty="0"/>
              <a:t>–</a:t>
            </a:r>
            <a:r>
              <a:rPr lang="en-US" sz="1000" dirty="0"/>
              <a:t> Required content export fee</a:t>
            </a:r>
          </a:p>
          <a:p>
            <a:pPr marL="742950" lvl="1" indent="-285750">
              <a:lnSpc>
                <a:spcPct val="150000"/>
              </a:lnSpc>
              <a:buClr>
                <a:srgbClr val="FF5003"/>
              </a:buClr>
              <a:buFont typeface="+mj-lt"/>
              <a:buAutoNum type="arabicPeriod"/>
            </a:pPr>
            <a:endParaRPr lang="en-US" sz="1000" dirty="0"/>
          </a:p>
          <a:p>
            <a:pPr marL="285750" lvl="1" indent="-285750">
              <a:lnSpc>
                <a:spcPct val="150000"/>
              </a:lnSpc>
              <a:buClr>
                <a:srgbClr val="FF5003"/>
              </a:buClr>
              <a:buFont typeface="Wingdings" charset="2"/>
              <a:buChar char="§"/>
            </a:pPr>
            <a:endParaRPr lang="en-US" altLang="en-US" b="1" dirty="0">
              <a:latin typeface="Arial" charset="0"/>
              <a:cs typeface="Arial" charset="0"/>
            </a:endParaRPr>
          </a:p>
          <a:p>
            <a:pPr marL="285750" lvl="1" indent="-285750">
              <a:lnSpc>
                <a:spcPct val="150000"/>
              </a:lnSpc>
              <a:buClr>
                <a:srgbClr val="FF5003"/>
              </a:buClr>
              <a:buFont typeface="Wingdings" charset="2"/>
              <a:buChar char="§"/>
            </a:pPr>
            <a:r>
              <a:rPr lang="en-US" altLang="en-US" b="1" dirty="0">
                <a:latin typeface="Arial" charset="0"/>
                <a:cs typeface="Arial" charset="0"/>
              </a:rPr>
              <a:t>Indicative Costing &amp; Pricing Guidance</a:t>
            </a:r>
          </a:p>
          <a:p>
            <a:pPr marL="742950" lvl="2" indent="-285750">
              <a:lnSpc>
                <a:spcPct val="150000"/>
              </a:lnSpc>
              <a:buClr>
                <a:srgbClr val="FF5003"/>
              </a:buClr>
              <a:buFont typeface="Wingdings" charset="2"/>
              <a:buChar char="§"/>
            </a:pPr>
            <a:r>
              <a:rPr lang="en-US" sz="1000" dirty="0"/>
              <a:t>IBM discount is 25% On Course License Fee</a:t>
            </a:r>
          </a:p>
          <a:p>
            <a:pPr marL="742950" lvl="2" indent="-285750">
              <a:lnSpc>
                <a:spcPct val="150000"/>
              </a:lnSpc>
              <a:buClr>
                <a:srgbClr val="FF5003"/>
              </a:buClr>
              <a:buFont typeface="Wingdings" charset="2"/>
              <a:buChar char="§"/>
            </a:pPr>
            <a:r>
              <a:rPr lang="en-US" sz="1000" dirty="0"/>
              <a:t>Discount does not apply to Hosting Fee</a:t>
            </a:r>
          </a:p>
          <a:p>
            <a:pPr marL="742950" lvl="2" indent="-285750">
              <a:lnSpc>
                <a:spcPct val="150000"/>
              </a:lnSpc>
              <a:buClr>
                <a:srgbClr val="FF5003"/>
              </a:buClr>
              <a:buFont typeface="Wingdings" charset="2"/>
              <a:buChar char="§"/>
            </a:pPr>
            <a:r>
              <a:rPr lang="en-US" sz="1000" dirty="0"/>
              <a:t>There is a separate cost for hosting for some</a:t>
            </a:r>
            <a:br>
              <a:rPr lang="en-US" sz="1000" dirty="0"/>
            </a:br>
            <a:r>
              <a:rPr lang="en-US" sz="1000" dirty="0"/>
              <a:t> bands/number of courses</a:t>
            </a:r>
          </a:p>
          <a:p>
            <a:pPr marL="742950" lvl="2" indent="-285750">
              <a:lnSpc>
                <a:spcPct val="150000"/>
              </a:lnSpc>
              <a:buClr>
                <a:srgbClr val="FF5003"/>
              </a:buClr>
              <a:buFont typeface="Wingdings" charset="2"/>
              <a:buChar char="§"/>
            </a:pPr>
            <a:r>
              <a:rPr lang="en-US" sz="1000" dirty="0"/>
              <a:t>No hosting cost for some user bands</a:t>
            </a:r>
            <a:br>
              <a:rPr lang="en-US" sz="1000" dirty="0"/>
            </a:br>
            <a:r>
              <a:rPr lang="en-US" sz="1000" dirty="0"/>
              <a:t> (&lt;100 users)</a:t>
            </a:r>
          </a:p>
        </p:txBody>
      </p:sp>
      <p:pic>
        <p:nvPicPr>
          <p:cNvPr id="2" name="Picture 1"/>
          <p:cNvPicPr>
            <a:picLocks noChangeAspect="1"/>
          </p:cNvPicPr>
          <p:nvPr/>
        </p:nvPicPr>
        <p:blipFill>
          <a:blip r:embed="rId4"/>
          <a:stretch>
            <a:fillRect/>
          </a:stretch>
        </p:blipFill>
        <p:spPr>
          <a:xfrm>
            <a:off x="3770538" y="2806810"/>
            <a:ext cx="5113057" cy="2615979"/>
          </a:xfrm>
          <a:prstGeom prst="rect">
            <a:avLst/>
          </a:prstGeom>
        </p:spPr>
      </p:pic>
    </p:spTree>
    <p:extLst>
      <p:ext uri="{BB962C8B-B14F-4D97-AF65-F5344CB8AC3E}">
        <p14:creationId xmlns:p14="http://schemas.microsoft.com/office/powerpoint/2010/main" val="978527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p:cNvSpPr>
            <a:spLocks noGrp="1"/>
          </p:cNvSpPr>
          <p:nvPr>
            <p:ph type="title"/>
          </p:nvPr>
        </p:nvSpPr>
        <p:spPr>
          <a:xfrm>
            <a:off x="454269" y="225965"/>
            <a:ext cx="8231583" cy="294953"/>
          </a:xfrm>
        </p:spPr>
        <p:txBody>
          <a:bodyPr>
            <a:spAutoFit/>
          </a:bodyPr>
          <a:lstStyle/>
          <a:p>
            <a:r>
              <a:rPr lang="en-US" sz="2000" dirty="0"/>
              <a:t>Secure By Design : Why?</a:t>
            </a:r>
          </a:p>
        </p:txBody>
      </p:sp>
      <p:sp>
        <p:nvSpPr>
          <p:cNvPr id="4" name="TextBox 3"/>
          <p:cNvSpPr txBox="1"/>
          <p:nvPr/>
        </p:nvSpPr>
        <p:spPr>
          <a:xfrm>
            <a:off x="454269" y="778933"/>
            <a:ext cx="8231583" cy="4270400"/>
          </a:xfrm>
          <a:prstGeom prst="rect">
            <a:avLst/>
          </a:prstGeom>
          <a:noFill/>
        </p:spPr>
        <p:txBody>
          <a:bodyPr wrap="square" lIns="0" tIns="0" rIns="0" bIns="0" rtlCol="0">
            <a:spAutoFit/>
          </a:bodyPr>
          <a:lstStyle/>
          <a:p>
            <a:pPr>
              <a:lnSpc>
                <a:spcPct val="150000"/>
              </a:lnSpc>
              <a:buClr>
                <a:srgbClr val="FF5003"/>
              </a:buClr>
            </a:pPr>
            <a:r>
              <a:rPr lang="en-US" sz="1800" b="1" dirty="0">
                <a:solidFill>
                  <a:srgbClr val="1D3649"/>
                </a:solidFill>
              </a:rPr>
              <a:t>Why create applications Secure by Design?</a:t>
            </a:r>
          </a:p>
          <a:p>
            <a:pPr marL="742950" lvl="1" indent="-285750">
              <a:lnSpc>
                <a:spcPct val="150000"/>
              </a:lnSpc>
              <a:buClr>
                <a:srgbClr val="FF5003"/>
              </a:buClr>
              <a:buFont typeface="Wingdings" charset="2"/>
              <a:buChar char="§"/>
            </a:pPr>
            <a:r>
              <a:rPr lang="en-US" sz="1400" dirty="0">
                <a:solidFill>
                  <a:srgbClr val="1D3649"/>
                </a:solidFill>
              </a:rPr>
              <a:t>Secure by Design can only be achieved with a </a:t>
            </a:r>
            <a:r>
              <a:rPr lang="en-US" sz="1400" b="1" dirty="0">
                <a:solidFill>
                  <a:srgbClr val="1D3649"/>
                </a:solidFill>
              </a:rPr>
              <a:t>mature approach </a:t>
            </a:r>
            <a:r>
              <a:rPr lang="en-US" sz="1400" dirty="0">
                <a:solidFill>
                  <a:srgbClr val="1D3649"/>
                </a:solidFill>
              </a:rPr>
              <a:t>of security.</a:t>
            </a:r>
          </a:p>
          <a:p>
            <a:pPr marL="742950" lvl="1" indent="-285750">
              <a:lnSpc>
                <a:spcPct val="150000"/>
              </a:lnSpc>
              <a:buClr>
                <a:srgbClr val="FF5003"/>
              </a:buClr>
              <a:buFont typeface="Wingdings" charset="2"/>
              <a:buChar char="§"/>
            </a:pPr>
            <a:r>
              <a:rPr lang="en-US" sz="1400" dirty="0">
                <a:solidFill>
                  <a:srgbClr val="1D3649"/>
                </a:solidFill>
              </a:rPr>
              <a:t>Security implementation is </a:t>
            </a:r>
            <a:r>
              <a:rPr lang="en-US" sz="1400" b="1" dirty="0">
                <a:solidFill>
                  <a:srgbClr val="1D3649"/>
                </a:solidFill>
              </a:rPr>
              <a:t>planned</a:t>
            </a:r>
            <a:r>
              <a:rPr lang="en-US" sz="1400" dirty="0">
                <a:solidFill>
                  <a:srgbClr val="1D3649"/>
                </a:solidFill>
              </a:rPr>
              <a:t> with a programmatic approach, and is </a:t>
            </a:r>
            <a:r>
              <a:rPr lang="en-US" sz="1400" b="1" dirty="0">
                <a:solidFill>
                  <a:srgbClr val="1D3649"/>
                </a:solidFill>
              </a:rPr>
              <a:t>integrated into our processes and culture</a:t>
            </a:r>
            <a:r>
              <a:rPr lang="en-US" sz="1400" dirty="0">
                <a:solidFill>
                  <a:srgbClr val="1D3649"/>
                </a:solidFill>
              </a:rPr>
              <a:t>.</a:t>
            </a:r>
          </a:p>
          <a:p>
            <a:pPr marL="742950" lvl="1" indent="-285750">
              <a:lnSpc>
                <a:spcPct val="150000"/>
              </a:lnSpc>
              <a:buClr>
                <a:srgbClr val="FF5003"/>
              </a:buClr>
              <a:buFont typeface="Wingdings" charset="2"/>
              <a:buChar char="§"/>
            </a:pPr>
            <a:r>
              <a:rPr lang="en-US" sz="1400" b="1" dirty="0">
                <a:solidFill>
                  <a:srgbClr val="1D3649"/>
                </a:solidFill>
              </a:rPr>
              <a:t>End-to-End approach </a:t>
            </a:r>
            <a:r>
              <a:rPr lang="en-US" sz="1400" dirty="0">
                <a:solidFill>
                  <a:srgbClr val="1D3649"/>
                </a:solidFill>
              </a:rPr>
              <a:t>of securing applications, connecting secure development practices to security testing activities.</a:t>
            </a:r>
          </a:p>
          <a:p>
            <a:pPr marL="742950" lvl="1" indent="-285750">
              <a:lnSpc>
                <a:spcPct val="150000"/>
              </a:lnSpc>
              <a:buClr>
                <a:srgbClr val="FF5003"/>
              </a:buClr>
              <a:buFont typeface="Wingdings" charset="2"/>
              <a:buChar char="§"/>
            </a:pPr>
            <a:r>
              <a:rPr lang="en-US" sz="1400" b="1" dirty="0">
                <a:solidFill>
                  <a:srgbClr val="1D3649"/>
                </a:solidFill>
              </a:rPr>
              <a:t>Pro-active identification </a:t>
            </a:r>
            <a:r>
              <a:rPr lang="en-US" sz="1400" dirty="0">
                <a:solidFill>
                  <a:srgbClr val="1D3649"/>
                </a:solidFill>
              </a:rPr>
              <a:t>of security design flaws and vulnerabilities; Security Controls and counter-measures are implemented accordingly.</a:t>
            </a:r>
          </a:p>
          <a:p>
            <a:pPr lvl="1">
              <a:lnSpc>
                <a:spcPct val="150000"/>
              </a:lnSpc>
              <a:buClr>
                <a:srgbClr val="FF5003"/>
              </a:buClr>
            </a:pPr>
            <a:endParaRPr lang="en-US" sz="1500" dirty="0">
              <a:solidFill>
                <a:srgbClr val="1D3649"/>
              </a:solidFill>
            </a:endParaRPr>
          </a:p>
          <a:p>
            <a:pPr>
              <a:lnSpc>
                <a:spcPct val="150000"/>
              </a:lnSpc>
              <a:buClr>
                <a:srgbClr val="FF5003"/>
              </a:buClr>
            </a:pPr>
            <a:r>
              <a:rPr lang="en-US" sz="1800" b="1" dirty="0">
                <a:solidFill>
                  <a:srgbClr val="1D3649"/>
                </a:solidFill>
              </a:rPr>
              <a:t>Message to our clients :</a:t>
            </a:r>
          </a:p>
          <a:p>
            <a:pPr marL="800100" lvl="1" indent="-342900">
              <a:lnSpc>
                <a:spcPct val="150000"/>
              </a:lnSpc>
              <a:buClr>
                <a:srgbClr val="FF5003"/>
              </a:buClr>
              <a:buFont typeface="Wingdings" charset="2"/>
              <a:buChar char="Ø"/>
            </a:pPr>
            <a:r>
              <a:rPr lang="en-US" sz="1800" u="sng" dirty="0">
                <a:solidFill>
                  <a:srgbClr val="1D3649"/>
                </a:solidFill>
              </a:rPr>
              <a:t>We know what we are doing</a:t>
            </a:r>
          </a:p>
          <a:p>
            <a:pPr marL="800100" lvl="1" indent="-342900">
              <a:lnSpc>
                <a:spcPct val="150000"/>
              </a:lnSpc>
              <a:buClr>
                <a:srgbClr val="FF5003"/>
              </a:buClr>
              <a:buFont typeface="Wingdings" charset="2"/>
              <a:buChar char="Ø"/>
            </a:pPr>
            <a:r>
              <a:rPr lang="en-US" sz="1800" u="sng" dirty="0">
                <a:solidFill>
                  <a:srgbClr val="1D3649"/>
                </a:solidFill>
              </a:rPr>
              <a:t>We have a mature security approach that eliminate improvisation</a:t>
            </a:r>
          </a:p>
        </p:txBody>
      </p:sp>
    </p:spTree>
    <p:extLst>
      <p:ext uri="{BB962C8B-B14F-4D97-AF65-F5344CB8AC3E}">
        <p14:creationId xmlns:p14="http://schemas.microsoft.com/office/powerpoint/2010/main" val="548625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2267" y="225965"/>
            <a:ext cx="7483585" cy="615553"/>
          </a:xfrm>
        </p:spPr>
        <p:txBody>
          <a:bodyPr wrap="square">
            <a:spAutoFit/>
          </a:bodyPr>
          <a:lstStyle/>
          <a:p>
            <a:pPr lvl="2" algn="l" defTabSz="228600" rtl="0">
              <a:spcBef>
                <a:spcPct val="0"/>
              </a:spcBef>
              <a:tabLst>
                <a:tab pos="228600" algn="l"/>
              </a:tabLst>
            </a:pPr>
            <a:r>
              <a:rPr lang="en-US" sz="1600" b="1" dirty="0">
                <a:solidFill>
                  <a:schemeClr val="tx1"/>
                </a:solidFill>
              </a:rPr>
              <a:t>Secure Development Support Services - </a:t>
            </a:r>
            <a:r>
              <a:rPr lang="en-US" sz="1600" u="sng" baseline="0" dirty="0">
                <a:solidFill>
                  <a:schemeClr val="tx1"/>
                </a:solidFill>
              </a:rPr>
              <a:t>Threat Modeling</a:t>
            </a:r>
            <a:r>
              <a:rPr lang="en-US" sz="1600" baseline="0" dirty="0">
                <a:solidFill>
                  <a:schemeClr val="tx1"/>
                </a:solidFill>
              </a:rPr>
              <a:t> (1/2)</a:t>
            </a:r>
            <a:br>
              <a:rPr lang="en-US" sz="800" b="1" dirty="0">
                <a:solidFill>
                  <a:schemeClr val="tx1"/>
                </a:solidFill>
              </a:rPr>
            </a:br>
            <a:r>
              <a:rPr lang="en-US" sz="800" b="1" dirty="0">
                <a:solidFill>
                  <a:schemeClr val="tx1"/>
                </a:solidFill>
              </a:rPr>
              <a:t>6948-66Y (8F)</a:t>
            </a:r>
            <a:br>
              <a:rPr lang="en-US" sz="800" b="1" dirty="0">
                <a:solidFill>
                  <a:schemeClr val="tx1"/>
                </a:solidFill>
              </a:rPr>
            </a:br>
            <a:r>
              <a:rPr lang="en-US" sz="800" b="1" dirty="0">
                <a:solidFill>
                  <a:schemeClr val="tx1"/>
                </a:solidFill>
              </a:rPr>
              <a:t>6948-67G (8F GBS)</a:t>
            </a:r>
            <a:br>
              <a:rPr lang="en-US" sz="800" b="1" dirty="0">
                <a:solidFill>
                  <a:schemeClr val="tx1"/>
                </a:solidFill>
              </a:rPr>
            </a:br>
            <a:r>
              <a:rPr lang="mr-IN" sz="800" b="1" dirty="0">
                <a:solidFill>
                  <a:schemeClr val="tx1"/>
                </a:solidFill>
              </a:rPr>
              <a:t>6948-67C</a:t>
            </a:r>
            <a:r>
              <a:rPr lang="en-US" sz="800" b="1" dirty="0">
                <a:solidFill>
                  <a:schemeClr val="tx1"/>
                </a:solidFill>
              </a:rPr>
              <a:t> (J6 GTS)</a:t>
            </a:r>
          </a:p>
        </p:txBody>
      </p:sp>
      <p:pic>
        <p:nvPicPr>
          <p:cNvPr id="5" name="Picture 4"/>
          <p:cNvPicPr>
            <a:picLocks noChangeAspect="1"/>
          </p:cNvPicPr>
          <p:nvPr/>
        </p:nvPicPr>
        <p:blipFill>
          <a:blip r:embed="rId3">
            <a:alphaModFix amt="65000"/>
          </a:blip>
          <a:stretch>
            <a:fillRect/>
          </a:stretch>
        </p:blipFill>
        <p:spPr>
          <a:xfrm>
            <a:off x="449927" y="225965"/>
            <a:ext cx="624622" cy="646332"/>
          </a:xfrm>
          <a:prstGeom prst="rect">
            <a:avLst/>
          </a:prstGeom>
          <a:noFill/>
          <a:ln>
            <a:noFill/>
          </a:ln>
        </p:spPr>
      </p:pic>
      <p:sp>
        <p:nvSpPr>
          <p:cNvPr id="7" name="TextBox 6"/>
          <p:cNvSpPr txBox="1"/>
          <p:nvPr/>
        </p:nvSpPr>
        <p:spPr>
          <a:xfrm>
            <a:off x="449930" y="1018981"/>
            <a:ext cx="8391920" cy="4339650"/>
          </a:xfrm>
          <a:prstGeom prst="rect">
            <a:avLst/>
          </a:prstGeom>
          <a:noFill/>
        </p:spPr>
        <p:txBody>
          <a:bodyPr wrap="square" lIns="0" tIns="0" rIns="0" bIns="0" rtlCol="0" anchor="t">
            <a:spAutoFit/>
          </a:bodyPr>
          <a:lstStyle/>
          <a:p>
            <a:pPr marL="285750" indent="-285750">
              <a:lnSpc>
                <a:spcPct val="150000"/>
              </a:lnSpc>
              <a:buClr>
                <a:srgbClr val="FF5003"/>
              </a:buClr>
              <a:buFont typeface="Wingdings" charset="2"/>
              <a:buChar char="§"/>
            </a:pPr>
            <a:r>
              <a:rPr lang="en-US" altLang="en-US" b="1" dirty="0">
                <a:latin typeface="Arial" charset="0"/>
                <a:cs typeface="Arial" charset="0"/>
              </a:rPr>
              <a:t>Solution Overview &amp; Capability</a:t>
            </a:r>
            <a:endParaRPr lang="en-US" b="1" dirty="0"/>
          </a:p>
          <a:p>
            <a:pPr marL="742950" lvl="1" indent="-285750">
              <a:lnSpc>
                <a:spcPct val="150000"/>
              </a:lnSpc>
              <a:buClr>
                <a:srgbClr val="FF5003"/>
              </a:buClr>
              <a:buFont typeface="Wingdings" charset="2"/>
              <a:buChar char="§"/>
            </a:pPr>
            <a:r>
              <a:rPr lang="en-US" sz="1000" dirty="0"/>
              <a:t>Consulting services supporting application development activities</a:t>
            </a:r>
          </a:p>
          <a:p>
            <a:pPr marL="742950" lvl="1" indent="-285750">
              <a:lnSpc>
                <a:spcPct val="150000"/>
              </a:lnSpc>
              <a:buClr>
                <a:srgbClr val="FF5003"/>
              </a:buClr>
              <a:buFont typeface="Wingdings" charset="2"/>
              <a:buChar char="§"/>
            </a:pPr>
            <a:r>
              <a:rPr lang="en-US" sz="1000" dirty="0"/>
              <a:t>Application Threat and Risk analysis approach using industry recognized  STRIDE and DREAD classification scheme</a:t>
            </a:r>
          </a:p>
          <a:p>
            <a:pPr marL="742950" lvl="1" indent="-285750">
              <a:lnSpc>
                <a:spcPct val="150000"/>
              </a:lnSpc>
              <a:buClr>
                <a:srgbClr val="FF5003"/>
              </a:buClr>
              <a:buFont typeface="Wingdings" charset="2"/>
              <a:buChar char="§"/>
            </a:pPr>
            <a:r>
              <a:rPr lang="en-US" sz="1000" dirty="0"/>
              <a:t>Future development will include a third-party tool to allow scaling to support large volume</a:t>
            </a:r>
          </a:p>
          <a:p>
            <a:pPr marL="285750" indent="-285750">
              <a:lnSpc>
                <a:spcPct val="150000"/>
              </a:lnSpc>
              <a:buClr>
                <a:srgbClr val="FF5003"/>
              </a:buClr>
              <a:buFont typeface="Wingdings" charset="2"/>
              <a:buChar char="§"/>
            </a:pPr>
            <a:r>
              <a:rPr lang="en-US" altLang="en-US" b="1" dirty="0">
                <a:latin typeface="Arial" charset="0"/>
                <a:cs typeface="Arial" charset="0"/>
              </a:rPr>
              <a:t>Selection Criteria &amp; Positioning</a:t>
            </a:r>
            <a:endParaRPr lang="en-US" b="1" dirty="0"/>
          </a:p>
          <a:p>
            <a:pPr marL="742950" lvl="2" indent="-285750">
              <a:lnSpc>
                <a:spcPct val="150000"/>
              </a:lnSpc>
              <a:buClr>
                <a:srgbClr val="FF5003"/>
              </a:buClr>
              <a:buFont typeface="Wingdings" charset="2"/>
              <a:buChar char="§"/>
            </a:pPr>
            <a:r>
              <a:rPr lang="en-US" sz="1000" b="1" dirty="0"/>
              <a:t>Typical client profile : </a:t>
            </a:r>
            <a:r>
              <a:rPr lang="en-US" sz="1000" dirty="0"/>
              <a:t>Organizations with a certain level if awareness of security architecture and design standards, seeking to adopt a risk based prioritization approach</a:t>
            </a:r>
          </a:p>
          <a:p>
            <a:pPr marL="742950" lvl="1" indent="-285750">
              <a:lnSpc>
                <a:spcPct val="150000"/>
              </a:lnSpc>
              <a:buClr>
                <a:srgbClr val="FF5003"/>
              </a:buClr>
              <a:buFont typeface="Wingdings" charset="2"/>
              <a:buChar char="§"/>
            </a:pPr>
            <a:r>
              <a:rPr lang="en-US" sz="1000" dirty="0"/>
              <a:t>Can be jointly proposed with the complementary service : Architecture Analysis </a:t>
            </a:r>
          </a:p>
          <a:p>
            <a:pPr marL="285750" lvl="1" indent="-285750">
              <a:lnSpc>
                <a:spcPct val="150000"/>
              </a:lnSpc>
              <a:buClr>
                <a:srgbClr val="FF5003"/>
              </a:buClr>
              <a:buFont typeface="Wingdings" charset="2"/>
              <a:buChar char="§"/>
            </a:pPr>
            <a:endParaRPr lang="en-US" altLang="en-US" b="1" dirty="0">
              <a:latin typeface="Arial" charset="0"/>
              <a:cs typeface="Arial" charset="0"/>
            </a:endParaRPr>
          </a:p>
          <a:p>
            <a:pPr marL="285750" lvl="1" indent="-285750">
              <a:lnSpc>
                <a:spcPct val="150000"/>
              </a:lnSpc>
              <a:buClr>
                <a:srgbClr val="FF5003"/>
              </a:buClr>
              <a:buFont typeface="Wingdings" charset="2"/>
              <a:buChar char="§"/>
            </a:pPr>
            <a:r>
              <a:rPr lang="en-US" altLang="en-US" b="1" dirty="0">
                <a:latin typeface="Arial" charset="0"/>
                <a:cs typeface="Arial" charset="0"/>
              </a:rPr>
              <a:t>Scoping &amp; Estimating</a:t>
            </a:r>
            <a:endParaRPr lang="en-US" sz="1300" b="1" dirty="0"/>
          </a:p>
          <a:p>
            <a:pPr marL="742950" lvl="2" indent="-285750">
              <a:lnSpc>
                <a:spcPct val="150000"/>
              </a:lnSpc>
              <a:buClr>
                <a:srgbClr val="FF5003"/>
              </a:buClr>
              <a:buFont typeface="Wingdings" charset="2"/>
              <a:buChar char="§"/>
            </a:pPr>
            <a:r>
              <a:rPr lang="en-US" sz="1000" dirty="0"/>
              <a:t>The consulting effort depends on application’s complexity and documentation available</a:t>
            </a:r>
          </a:p>
          <a:p>
            <a:pPr marL="742950" lvl="2" indent="-285750">
              <a:lnSpc>
                <a:spcPct val="150000"/>
              </a:lnSpc>
              <a:buClr>
                <a:srgbClr val="FF5003"/>
              </a:buClr>
              <a:buFont typeface="Wingdings" charset="2"/>
              <a:buChar char="§"/>
            </a:pPr>
            <a:r>
              <a:rPr lang="en-US" sz="1000" dirty="0"/>
              <a:t>Each threat modeling exercise cover one application, for a given set of security requirements</a:t>
            </a:r>
          </a:p>
          <a:p>
            <a:pPr marL="742950" lvl="2" indent="-285750">
              <a:lnSpc>
                <a:spcPct val="150000"/>
              </a:lnSpc>
              <a:buClr>
                <a:srgbClr val="FF5003"/>
              </a:buClr>
              <a:buFont typeface="Wingdings" charset="2"/>
              <a:buChar char="§"/>
            </a:pPr>
            <a:r>
              <a:rPr lang="en-US" sz="1000" dirty="0"/>
              <a:t>To determine if an application requires more than one threat modeling, developers ask :</a:t>
            </a:r>
          </a:p>
          <a:p>
            <a:pPr marL="1200150" lvl="3" indent="-285750">
              <a:lnSpc>
                <a:spcPct val="150000"/>
              </a:lnSpc>
              <a:buClr>
                <a:srgbClr val="FF5003"/>
              </a:buClr>
              <a:buFont typeface="Wingdings" charset="2"/>
              <a:buChar char="ü"/>
            </a:pPr>
            <a:r>
              <a:rPr lang="en-US" sz="1000" dirty="0"/>
              <a:t>Has something regarding assets changed?</a:t>
            </a:r>
          </a:p>
          <a:p>
            <a:pPr marL="1200150" lvl="3" indent="-285750">
              <a:lnSpc>
                <a:spcPct val="150000"/>
              </a:lnSpc>
              <a:buClr>
                <a:srgbClr val="FF5003"/>
              </a:buClr>
              <a:buFont typeface="Wingdings" charset="2"/>
              <a:buChar char="ü"/>
            </a:pPr>
            <a:r>
              <a:rPr lang="en-US" sz="1000" dirty="0"/>
              <a:t>Has something regarding security controls changed?</a:t>
            </a:r>
          </a:p>
          <a:p>
            <a:pPr marL="1200150" lvl="3" indent="-285750">
              <a:lnSpc>
                <a:spcPct val="150000"/>
              </a:lnSpc>
              <a:buClr>
                <a:srgbClr val="FF5003"/>
              </a:buClr>
              <a:buFont typeface="Wingdings" charset="2"/>
              <a:buChar char="ü"/>
            </a:pPr>
            <a:r>
              <a:rPr lang="en-US" sz="1000" dirty="0"/>
              <a:t>Has something regarding the attack surface changed?</a:t>
            </a:r>
          </a:p>
          <a:p>
            <a:pPr marL="1200150" lvl="3" indent="-285750">
              <a:lnSpc>
                <a:spcPct val="150000"/>
              </a:lnSpc>
              <a:buClr>
                <a:srgbClr val="FF5003"/>
              </a:buClr>
              <a:buFont typeface="Wingdings" charset="2"/>
              <a:buChar char="ü"/>
            </a:pPr>
            <a:r>
              <a:rPr lang="en-US" sz="1000" dirty="0"/>
              <a:t>Has something regarding threat agents changed?</a:t>
            </a:r>
          </a:p>
          <a:p>
            <a:pPr marL="742950" lvl="2" indent="-285750">
              <a:lnSpc>
                <a:spcPct val="150000"/>
              </a:lnSpc>
              <a:buClr>
                <a:srgbClr val="FF5003"/>
              </a:buClr>
              <a:buFont typeface="Wingdings" charset="2"/>
              <a:buChar char="§"/>
            </a:pPr>
            <a:r>
              <a:rPr lang="en-US" sz="1000" b="1" dirty="0"/>
              <a:t>Rule of thumb </a:t>
            </a:r>
            <a:r>
              <a:rPr lang="en-US" sz="1000" dirty="0"/>
              <a:t>: By default one Threat Modeling per application, then discuss with client if additional is needed</a:t>
            </a:r>
          </a:p>
        </p:txBody>
      </p:sp>
    </p:spTree>
    <p:extLst>
      <p:ext uri="{BB962C8B-B14F-4D97-AF65-F5344CB8AC3E}">
        <p14:creationId xmlns:p14="http://schemas.microsoft.com/office/powerpoint/2010/main" val="1292769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2267" y="225965"/>
            <a:ext cx="7483585" cy="615553"/>
          </a:xfrm>
        </p:spPr>
        <p:txBody>
          <a:bodyPr wrap="square">
            <a:spAutoFit/>
          </a:bodyPr>
          <a:lstStyle/>
          <a:p>
            <a:pPr lvl="2" algn="l" defTabSz="228600" rtl="0">
              <a:spcBef>
                <a:spcPct val="0"/>
              </a:spcBef>
              <a:tabLst>
                <a:tab pos="228600" algn="l"/>
              </a:tabLst>
            </a:pPr>
            <a:r>
              <a:rPr lang="en-US" sz="1600" b="1" dirty="0">
                <a:solidFill>
                  <a:schemeClr val="tx1"/>
                </a:solidFill>
              </a:rPr>
              <a:t>Secure Development Support Services - </a:t>
            </a:r>
            <a:r>
              <a:rPr lang="en-US" sz="1600" u="sng" baseline="0" dirty="0">
                <a:solidFill>
                  <a:schemeClr val="tx1"/>
                </a:solidFill>
              </a:rPr>
              <a:t>Threat Modeling</a:t>
            </a:r>
            <a:r>
              <a:rPr lang="en-US" sz="1600" baseline="0" dirty="0">
                <a:solidFill>
                  <a:schemeClr val="tx1"/>
                </a:solidFill>
              </a:rPr>
              <a:t> (2/2)</a:t>
            </a:r>
            <a:br>
              <a:rPr lang="en-US" sz="800" b="1" dirty="0">
                <a:solidFill>
                  <a:schemeClr val="tx1"/>
                </a:solidFill>
              </a:rPr>
            </a:br>
            <a:r>
              <a:rPr lang="en-US" sz="800" b="1" dirty="0">
                <a:solidFill>
                  <a:schemeClr val="tx1"/>
                </a:solidFill>
              </a:rPr>
              <a:t>6948-66Y (8F)</a:t>
            </a:r>
            <a:br>
              <a:rPr lang="en-US" sz="800" b="1" dirty="0">
                <a:solidFill>
                  <a:schemeClr val="tx1"/>
                </a:solidFill>
              </a:rPr>
            </a:br>
            <a:r>
              <a:rPr lang="en-US" sz="800" b="1" dirty="0">
                <a:solidFill>
                  <a:schemeClr val="tx1"/>
                </a:solidFill>
              </a:rPr>
              <a:t>6948-67G (8F GBS)</a:t>
            </a:r>
            <a:br>
              <a:rPr lang="en-US" sz="800" b="1" dirty="0">
                <a:solidFill>
                  <a:schemeClr val="tx1"/>
                </a:solidFill>
              </a:rPr>
            </a:br>
            <a:r>
              <a:rPr lang="mr-IN" sz="800" b="1" dirty="0">
                <a:solidFill>
                  <a:schemeClr val="tx1"/>
                </a:solidFill>
              </a:rPr>
              <a:t>6948-67C</a:t>
            </a:r>
            <a:r>
              <a:rPr lang="en-US" sz="800" b="1" dirty="0">
                <a:solidFill>
                  <a:schemeClr val="tx1"/>
                </a:solidFill>
              </a:rPr>
              <a:t> (J6 GTS)</a:t>
            </a:r>
          </a:p>
        </p:txBody>
      </p:sp>
      <p:pic>
        <p:nvPicPr>
          <p:cNvPr id="5" name="Picture 4"/>
          <p:cNvPicPr>
            <a:picLocks noChangeAspect="1"/>
          </p:cNvPicPr>
          <p:nvPr/>
        </p:nvPicPr>
        <p:blipFill>
          <a:blip r:embed="rId3">
            <a:alphaModFix amt="65000"/>
          </a:blip>
          <a:stretch>
            <a:fillRect/>
          </a:stretch>
        </p:blipFill>
        <p:spPr>
          <a:xfrm>
            <a:off x="449927" y="225965"/>
            <a:ext cx="624622" cy="646332"/>
          </a:xfrm>
          <a:prstGeom prst="rect">
            <a:avLst/>
          </a:prstGeom>
          <a:noFill/>
          <a:ln>
            <a:noFill/>
          </a:ln>
        </p:spPr>
      </p:pic>
      <p:sp>
        <p:nvSpPr>
          <p:cNvPr id="6" name="TextBox 5"/>
          <p:cNvSpPr txBox="1"/>
          <p:nvPr/>
        </p:nvSpPr>
        <p:spPr>
          <a:xfrm>
            <a:off x="449927" y="1042947"/>
            <a:ext cx="8235925" cy="3970318"/>
          </a:xfrm>
          <a:prstGeom prst="rect">
            <a:avLst/>
          </a:prstGeom>
          <a:noFill/>
        </p:spPr>
        <p:txBody>
          <a:bodyPr wrap="square" lIns="0" tIns="0" rIns="0" bIns="0" rtlCol="0" anchor="t">
            <a:spAutoFit/>
          </a:bodyPr>
          <a:lstStyle/>
          <a:p>
            <a:pPr marL="285750" indent="-285750">
              <a:lnSpc>
                <a:spcPct val="150000"/>
              </a:lnSpc>
              <a:buClr>
                <a:srgbClr val="FF5003"/>
              </a:buClr>
              <a:buFont typeface="Wingdings" charset="2"/>
              <a:buChar char="§"/>
            </a:pPr>
            <a:r>
              <a:rPr lang="en-US" altLang="en-US" b="1" dirty="0">
                <a:latin typeface="Arial" charset="0"/>
                <a:cs typeface="Arial" charset="0"/>
              </a:rPr>
              <a:t>Value Proposition</a:t>
            </a:r>
          </a:p>
          <a:p>
            <a:pPr marL="742950" lvl="1" indent="-285750">
              <a:lnSpc>
                <a:spcPct val="150000"/>
              </a:lnSpc>
              <a:buClr>
                <a:srgbClr val="FF5003"/>
              </a:buClr>
              <a:buFont typeface="Wingdings" charset="2"/>
              <a:buChar char="§"/>
            </a:pPr>
            <a:r>
              <a:rPr lang="en-US" sz="1000" dirty="0"/>
              <a:t>There are more application security architecture and design principles than developers can afford to implement</a:t>
            </a:r>
          </a:p>
          <a:p>
            <a:pPr marL="742950" lvl="1" indent="-285750">
              <a:lnSpc>
                <a:spcPct val="150000"/>
              </a:lnSpc>
              <a:buClr>
                <a:srgbClr val="FF5003"/>
              </a:buClr>
              <a:buFont typeface="Wingdings" charset="2"/>
              <a:buChar char="§"/>
            </a:pPr>
            <a:r>
              <a:rPr lang="en-US" sz="1000" dirty="0"/>
              <a:t>Threat Modeling help to adopt a risk based approach in prioritizing implementation of security architecture and design features</a:t>
            </a:r>
          </a:p>
          <a:p>
            <a:pPr marL="742950" lvl="1" indent="-285750">
              <a:lnSpc>
                <a:spcPct val="150000"/>
              </a:lnSpc>
              <a:buClr>
                <a:srgbClr val="FF5003"/>
              </a:buClr>
              <a:buFont typeface="Wingdings" charset="2"/>
              <a:buChar char="§"/>
            </a:pPr>
            <a:r>
              <a:rPr lang="en-US" sz="1000" dirty="0"/>
              <a:t>Finds architectural and design flaws that are difficult or impossible to detect through other methods</a:t>
            </a:r>
          </a:p>
          <a:p>
            <a:pPr marL="742950" lvl="1" indent="-285750">
              <a:lnSpc>
                <a:spcPct val="150000"/>
              </a:lnSpc>
              <a:buClr>
                <a:srgbClr val="FF5003"/>
              </a:buClr>
              <a:buFont typeface="Wingdings" charset="2"/>
              <a:buChar char="§"/>
            </a:pPr>
            <a:endParaRPr lang="en-US" b="1" dirty="0"/>
          </a:p>
          <a:p>
            <a:pPr marL="285750" indent="-285750">
              <a:lnSpc>
                <a:spcPct val="150000"/>
              </a:lnSpc>
              <a:buClr>
                <a:srgbClr val="FF5003"/>
              </a:buClr>
              <a:buFont typeface="Wingdings" charset="2"/>
              <a:buChar char="§"/>
            </a:pPr>
            <a:r>
              <a:rPr lang="en-US" b="1" dirty="0"/>
              <a:t>Delivery Model</a:t>
            </a:r>
          </a:p>
          <a:p>
            <a:pPr marL="742950" lvl="1" indent="-285750">
              <a:lnSpc>
                <a:spcPct val="150000"/>
              </a:lnSpc>
              <a:buClr>
                <a:srgbClr val="FF5003"/>
              </a:buClr>
              <a:buFont typeface="Wingdings" charset="2"/>
              <a:buChar char="§"/>
            </a:pPr>
            <a:r>
              <a:rPr lang="en-US" sz="1000" dirty="0"/>
              <a:t>Services supporting application development activities could be delivered remotely, if not requested to be on site</a:t>
            </a:r>
            <a:endParaRPr lang="en-US" sz="1000" dirty="0">
              <a:solidFill>
                <a:srgbClr val="FF0000"/>
              </a:solidFill>
            </a:endParaRPr>
          </a:p>
          <a:p>
            <a:pPr marL="742950" lvl="1" indent="-285750">
              <a:lnSpc>
                <a:spcPct val="150000"/>
              </a:lnSpc>
              <a:buClr>
                <a:srgbClr val="FF5003"/>
              </a:buClr>
              <a:buFont typeface="+mj-lt"/>
              <a:buAutoNum type="arabicPeriod"/>
            </a:pPr>
            <a:endParaRPr lang="en-US" sz="1000" dirty="0"/>
          </a:p>
          <a:p>
            <a:pPr marL="742950" lvl="1" indent="-285750">
              <a:lnSpc>
                <a:spcPct val="150000"/>
              </a:lnSpc>
              <a:buClr>
                <a:srgbClr val="FF5003"/>
              </a:buClr>
              <a:buFont typeface="+mj-lt"/>
              <a:buAutoNum type="arabicPeriod"/>
            </a:pPr>
            <a:endParaRPr lang="en-US" sz="1000" dirty="0"/>
          </a:p>
          <a:p>
            <a:pPr marL="285750" lvl="1" indent="-285750">
              <a:lnSpc>
                <a:spcPct val="150000"/>
              </a:lnSpc>
              <a:buClr>
                <a:srgbClr val="FF5003"/>
              </a:buClr>
              <a:buFont typeface="Wingdings" charset="2"/>
              <a:buChar char="§"/>
            </a:pPr>
            <a:endParaRPr lang="en-US" altLang="en-US" b="1" dirty="0">
              <a:latin typeface="Arial" charset="0"/>
              <a:cs typeface="Arial" charset="0"/>
            </a:endParaRPr>
          </a:p>
          <a:p>
            <a:pPr marL="285750" lvl="1" indent="-285750">
              <a:lnSpc>
                <a:spcPct val="150000"/>
              </a:lnSpc>
              <a:buClr>
                <a:srgbClr val="FF5003"/>
              </a:buClr>
              <a:buFont typeface="Wingdings" charset="2"/>
              <a:buChar char="§"/>
            </a:pPr>
            <a:endParaRPr lang="en-US" altLang="en-US" b="1" dirty="0">
              <a:latin typeface="Arial" charset="0"/>
              <a:cs typeface="Arial" charset="0"/>
            </a:endParaRPr>
          </a:p>
          <a:p>
            <a:pPr marL="285750" lvl="1" indent="-285750">
              <a:lnSpc>
                <a:spcPct val="150000"/>
              </a:lnSpc>
              <a:buClr>
                <a:srgbClr val="FF5003"/>
              </a:buClr>
              <a:buFont typeface="Wingdings" charset="2"/>
              <a:buChar char="§"/>
            </a:pPr>
            <a:r>
              <a:rPr lang="en-US" altLang="en-US" b="1" dirty="0">
                <a:latin typeface="Arial" charset="0"/>
                <a:cs typeface="Arial" charset="0"/>
              </a:rPr>
              <a:t>Indicative Costing &amp; Pricing Guidance</a:t>
            </a:r>
          </a:p>
          <a:p>
            <a:pPr marL="742950" lvl="2" indent="-285750">
              <a:lnSpc>
                <a:spcPct val="150000"/>
              </a:lnSpc>
              <a:buClr>
                <a:srgbClr val="FF5003"/>
              </a:buClr>
              <a:buFont typeface="Wingdings" charset="2"/>
              <a:buChar char="§"/>
            </a:pPr>
            <a:r>
              <a:rPr lang="en-US" sz="1000" dirty="0"/>
              <a:t>Standard WBS template available, supported by sizing criteria to adjust the effort estimate. (~2-3 weeks duration)</a:t>
            </a:r>
          </a:p>
          <a:p>
            <a:pPr marL="742950" lvl="2" indent="-285750">
              <a:lnSpc>
                <a:spcPct val="150000"/>
              </a:lnSpc>
              <a:buClr>
                <a:srgbClr val="FF5003"/>
              </a:buClr>
              <a:buFont typeface="Wingdings" charset="2"/>
              <a:buChar char="§"/>
            </a:pPr>
            <a:r>
              <a:rPr lang="en-US" sz="1000" dirty="0"/>
              <a:t>From ~15k to 30k /USD for one time charge per application </a:t>
            </a:r>
            <a:r>
              <a:rPr lang="mr-IN" sz="1000" dirty="0"/>
              <a:t>–</a:t>
            </a:r>
            <a:r>
              <a:rPr lang="en-US" sz="1000" dirty="0"/>
              <a:t> pricing will drop if the service is recurrent on the same scope of applications</a:t>
            </a:r>
          </a:p>
          <a:p>
            <a:pPr marL="742950" lvl="2" indent="-285750">
              <a:lnSpc>
                <a:spcPct val="150000"/>
              </a:lnSpc>
              <a:buClr>
                <a:srgbClr val="FF5003"/>
              </a:buClr>
              <a:buFont typeface="Wingdings" charset="2"/>
              <a:buChar char="§"/>
            </a:pPr>
            <a:r>
              <a:rPr lang="en-US" sz="1000" dirty="0"/>
              <a:t>If combined with Architecture Analysis services on the same scope, overall cost could decrease of about 25%</a:t>
            </a:r>
          </a:p>
        </p:txBody>
      </p:sp>
      <p:graphicFrame>
        <p:nvGraphicFramePr>
          <p:cNvPr id="8" name="Table 7"/>
          <p:cNvGraphicFramePr>
            <a:graphicFrameLocks noGrp="1"/>
          </p:cNvGraphicFramePr>
          <p:nvPr>
            <p:extLst>
              <p:ext uri="{D42A27DB-BD31-4B8C-83A1-F6EECF244321}">
                <p14:modId xmlns:p14="http://schemas.microsoft.com/office/powerpoint/2010/main" val="1454858757"/>
              </p:ext>
            </p:extLst>
          </p:nvPr>
        </p:nvGraphicFramePr>
        <p:xfrm>
          <a:off x="1202267" y="2912689"/>
          <a:ext cx="6407130" cy="503428"/>
        </p:xfrm>
        <a:graphic>
          <a:graphicData uri="http://schemas.openxmlformats.org/drawingml/2006/table">
            <a:tbl>
              <a:tblPr firstRow="1" bandRow="1">
                <a:tableStyleId>{5C22544A-7EE6-4342-B048-85BDC9FD1C3A}</a:tableStyleId>
              </a:tblPr>
              <a:tblGrid>
                <a:gridCol w="2135710">
                  <a:extLst>
                    <a:ext uri="{9D8B030D-6E8A-4147-A177-3AD203B41FA5}">
                      <a16:colId xmlns:a16="http://schemas.microsoft.com/office/drawing/2014/main" val="20000"/>
                    </a:ext>
                  </a:extLst>
                </a:gridCol>
                <a:gridCol w="2135710">
                  <a:extLst>
                    <a:ext uri="{9D8B030D-6E8A-4147-A177-3AD203B41FA5}">
                      <a16:colId xmlns:a16="http://schemas.microsoft.com/office/drawing/2014/main" val="20001"/>
                    </a:ext>
                  </a:extLst>
                </a:gridCol>
                <a:gridCol w="2135710">
                  <a:extLst>
                    <a:ext uri="{9D8B030D-6E8A-4147-A177-3AD203B41FA5}">
                      <a16:colId xmlns:a16="http://schemas.microsoft.com/office/drawing/2014/main" val="20002"/>
                    </a:ext>
                  </a:extLst>
                </a:gridCol>
              </a:tblGrid>
              <a:tr h="198007">
                <a:tc>
                  <a:txBody>
                    <a:bodyPr/>
                    <a:lstStyle/>
                    <a:p>
                      <a:pPr marL="0" lvl="2" indent="0" algn="ctr" defTabSz="685800" rtl="0" eaLnBrk="1" fontAlgn="base" latinLnBrk="0" hangingPunct="1">
                        <a:lnSpc>
                          <a:spcPct val="150000"/>
                        </a:lnSpc>
                        <a:spcBef>
                          <a:spcPct val="0"/>
                        </a:spcBef>
                        <a:spcAft>
                          <a:spcPct val="0"/>
                        </a:spcAft>
                        <a:buClr>
                          <a:srgbClr val="FF5003"/>
                        </a:buClr>
                        <a:buFont typeface="Arial" charset="0"/>
                        <a:buNone/>
                      </a:pPr>
                      <a:r>
                        <a:rPr lang="en-US" sz="800" b="1" kern="1200" dirty="0">
                          <a:solidFill>
                            <a:schemeClr val="bg1"/>
                          </a:solidFill>
                          <a:latin typeface="+mn-lt"/>
                          <a:ea typeface="+mn-ea"/>
                          <a:cs typeface="+mn-cs"/>
                        </a:rPr>
                        <a:t>Executive oversight  ~5%</a:t>
                      </a:r>
                    </a:p>
                  </a:txBody>
                  <a:tcPr anchor="ctr"/>
                </a:tc>
                <a:tc>
                  <a:txBody>
                    <a:bodyPr/>
                    <a:lstStyle/>
                    <a:p>
                      <a:pPr marL="0" lvl="2" indent="0" algn="ctr" defTabSz="685800" rtl="0" eaLnBrk="1" fontAlgn="base" latinLnBrk="0" hangingPunct="1">
                        <a:lnSpc>
                          <a:spcPct val="150000"/>
                        </a:lnSpc>
                        <a:spcBef>
                          <a:spcPct val="0"/>
                        </a:spcBef>
                        <a:spcAft>
                          <a:spcPct val="0"/>
                        </a:spcAft>
                        <a:buClr>
                          <a:srgbClr val="FF5003"/>
                        </a:buClr>
                        <a:buFont typeface="Arial" charset="0"/>
                        <a:buNone/>
                      </a:pPr>
                      <a:r>
                        <a:rPr lang="en-US" sz="800" b="1" kern="1200" dirty="0">
                          <a:solidFill>
                            <a:schemeClr val="bg1"/>
                          </a:solidFill>
                          <a:latin typeface="+mn-lt"/>
                          <a:ea typeface="+mn-ea"/>
                          <a:cs typeface="+mn-cs"/>
                        </a:rPr>
                        <a:t>Execution supervision ~ 5%</a:t>
                      </a:r>
                    </a:p>
                  </a:txBody>
                  <a:tcPr anchor="ctr"/>
                </a:tc>
                <a:tc>
                  <a:txBody>
                    <a:bodyPr/>
                    <a:lstStyle/>
                    <a:p>
                      <a:pPr marL="0" indent="0" algn="ctr">
                        <a:buFont typeface="Arial" charset="0"/>
                        <a:buNone/>
                      </a:pPr>
                      <a:r>
                        <a:rPr lang="en-US" sz="800" dirty="0">
                          <a:solidFill>
                            <a:schemeClr val="bg1"/>
                          </a:solidFill>
                          <a:cs typeface="+mn-cs"/>
                        </a:rPr>
                        <a:t>Delivery ~90%</a:t>
                      </a:r>
                    </a:p>
                  </a:txBody>
                  <a:tcPr anchor="ctr"/>
                </a:tc>
                <a:extLst>
                  <a:ext uri="{0D108BD9-81ED-4DB2-BD59-A6C34878D82A}">
                    <a16:rowId xmlns:a16="http://schemas.microsoft.com/office/drawing/2014/main" val="10000"/>
                  </a:ext>
                </a:extLst>
              </a:tr>
              <a:tr h="198007">
                <a:tc>
                  <a:txBody>
                    <a:bodyPr/>
                    <a:lstStyle/>
                    <a:p>
                      <a:pPr marL="7938" lvl="2" indent="0" algn="ctr" rtl="0" fontAlgn="base">
                        <a:lnSpc>
                          <a:spcPct val="150000"/>
                        </a:lnSpc>
                        <a:spcBef>
                          <a:spcPct val="0"/>
                        </a:spcBef>
                        <a:spcAft>
                          <a:spcPct val="0"/>
                        </a:spcAft>
                        <a:buClr>
                          <a:srgbClr val="FF5003"/>
                        </a:buClr>
                        <a:buFont typeface="Wingdings" charset="2"/>
                        <a:buNone/>
                        <a:tabLst/>
                      </a:pPr>
                      <a:r>
                        <a:rPr lang="en-US" sz="800" kern="1200" dirty="0">
                          <a:solidFill>
                            <a:schemeClr val="tx1"/>
                          </a:solidFill>
                          <a:latin typeface="Arial" pitchFamily="34" charset="0"/>
                          <a:ea typeface="ＭＳ Ｐゴシック" pitchFamily="34" charset="-128"/>
                          <a:cs typeface="+mn-cs"/>
                        </a:rPr>
                        <a:t>Local or COC (Band 10-D)</a:t>
                      </a:r>
                    </a:p>
                  </a:txBody>
                  <a:tcPr anchor="ctr"/>
                </a:tc>
                <a:tc>
                  <a:txBody>
                    <a:bodyPr/>
                    <a:lstStyle/>
                    <a:p>
                      <a:pPr marL="7938" lvl="2" indent="0" algn="ctr" rtl="0" fontAlgn="base">
                        <a:lnSpc>
                          <a:spcPct val="150000"/>
                        </a:lnSpc>
                        <a:spcBef>
                          <a:spcPct val="0"/>
                        </a:spcBef>
                        <a:spcAft>
                          <a:spcPct val="0"/>
                        </a:spcAft>
                        <a:buClr>
                          <a:srgbClr val="FF5003"/>
                        </a:buClr>
                        <a:buFont typeface="Wingdings" charset="2"/>
                        <a:buNone/>
                        <a:tabLst/>
                      </a:pPr>
                      <a:r>
                        <a:rPr lang="en-US" sz="800" kern="1200" dirty="0">
                          <a:solidFill>
                            <a:schemeClr val="tx1"/>
                          </a:solidFill>
                          <a:latin typeface="Arial" pitchFamily="34" charset="0"/>
                          <a:ea typeface="ＭＳ Ｐゴシック" pitchFamily="34" charset="-128"/>
                          <a:cs typeface="+mn-cs"/>
                        </a:rPr>
                        <a:t>COC (Band 8-9)</a:t>
                      </a:r>
                    </a:p>
                  </a:txBody>
                  <a:tcPr anchor="ctr"/>
                </a:tc>
                <a:tc>
                  <a:txBody>
                    <a:bodyPr/>
                    <a:lstStyle/>
                    <a:p>
                      <a:pPr marL="0" indent="0" algn="ctr">
                        <a:buFont typeface="Arial" charset="0"/>
                        <a:buNone/>
                      </a:pPr>
                      <a:r>
                        <a:rPr lang="en-US" sz="800" dirty="0">
                          <a:solidFill>
                            <a:schemeClr val="tx1"/>
                          </a:solidFill>
                          <a:cs typeface="+mn-cs"/>
                        </a:rPr>
                        <a:t>Local</a:t>
                      </a:r>
                      <a:r>
                        <a:rPr lang="en-US" sz="800" baseline="0" dirty="0">
                          <a:solidFill>
                            <a:schemeClr val="tx1"/>
                          </a:solidFill>
                          <a:cs typeface="+mn-cs"/>
                        </a:rPr>
                        <a:t> or GID (Ban 6-8)</a:t>
                      </a:r>
                      <a:endParaRPr lang="en-US" sz="800" dirty="0">
                        <a:solidFill>
                          <a:schemeClr val="tx1"/>
                        </a:solidFill>
                        <a:cs typeface="+mn-cs"/>
                      </a:endParaRP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19188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2267" y="225965"/>
            <a:ext cx="7483585" cy="615553"/>
          </a:xfrm>
        </p:spPr>
        <p:txBody>
          <a:bodyPr wrap="square">
            <a:spAutoFit/>
          </a:bodyPr>
          <a:lstStyle/>
          <a:p>
            <a:pPr lvl="2" algn="l" defTabSz="228600" rtl="0">
              <a:spcBef>
                <a:spcPct val="0"/>
              </a:spcBef>
              <a:tabLst>
                <a:tab pos="228600" algn="l"/>
              </a:tabLst>
            </a:pPr>
            <a:r>
              <a:rPr lang="en-US" sz="1600" b="1" dirty="0">
                <a:solidFill>
                  <a:schemeClr val="tx1"/>
                </a:solidFill>
              </a:rPr>
              <a:t>Secure Development Support Services - </a:t>
            </a:r>
            <a:r>
              <a:rPr lang="en-US" sz="1600" u="sng" baseline="0" dirty="0">
                <a:solidFill>
                  <a:schemeClr val="tx1"/>
                </a:solidFill>
              </a:rPr>
              <a:t>Architecture Analysis</a:t>
            </a:r>
            <a:r>
              <a:rPr lang="en-US" sz="1600" baseline="0" dirty="0">
                <a:solidFill>
                  <a:schemeClr val="tx1"/>
                </a:solidFill>
              </a:rPr>
              <a:t> (1/2)</a:t>
            </a:r>
            <a:br>
              <a:rPr lang="en-US" sz="1600" u="sng" baseline="0" dirty="0">
                <a:solidFill>
                  <a:schemeClr val="tx1"/>
                </a:solidFill>
              </a:rPr>
            </a:br>
            <a:r>
              <a:rPr lang="en-US" sz="800" b="1" dirty="0">
                <a:solidFill>
                  <a:schemeClr val="tx1"/>
                </a:solidFill>
              </a:rPr>
              <a:t>6948-66Y (8F)</a:t>
            </a:r>
            <a:br>
              <a:rPr lang="en-US" sz="800" b="1" dirty="0">
                <a:solidFill>
                  <a:schemeClr val="tx1"/>
                </a:solidFill>
              </a:rPr>
            </a:br>
            <a:r>
              <a:rPr lang="en-US" sz="800" b="1" dirty="0">
                <a:solidFill>
                  <a:schemeClr val="tx1"/>
                </a:solidFill>
              </a:rPr>
              <a:t>6948-67G (8F GBS)</a:t>
            </a:r>
            <a:br>
              <a:rPr lang="en-US" sz="800" b="1" dirty="0">
                <a:solidFill>
                  <a:schemeClr val="tx1"/>
                </a:solidFill>
              </a:rPr>
            </a:br>
            <a:r>
              <a:rPr lang="mr-IN" sz="800" b="1" dirty="0">
                <a:solidFill>
                  <a:schemeClr val="tx1"/>
                </a:solidFill>
              </a:rPr>
              <a:t>6948-67C</a:t>
            </a:r>
            <a:r>
              <a:rPr lang="en-US" sz="800" b="1" dirty="0">
                <a:solidFill>
                  <a:schemeClr val="tx1"/>
                </a:solidFill>
              </a:rPr>
              <a:t> (J6 GTS)</a:t>
            </a:r>
          </a:p>
        </p:txBody>
      </p:sp>
      <p:pic>
        <p:nvPicPr>
          <p:cNvPr id="5" name="Picture 4"/>
          <p:cNvPicPr>
            <a:picLocks noChangeAspect="1"/>
          </p:cNvPicPr>
          <p:nvPr/>
        </p:nvPicPr>
        <p:blipFill>
          <a:blip r:embed="rId3">
            <a:alphaModFix amt="65000"/>
          </a:blip>
          <a:stretch>
            <a:fillRect/>
          </a:stretch>
        </p:blipFill>
        <p:spPr>
          <a:xfrm>
            <a:off x="449927" y="225965"/>
            <a:ext cx="624622" cy="646332"/>
          </a:xfrm>
          <a:prstGeom prst="rect">
            <a:avLst/>
          </a:prstGeom>
          <a:noFill/>
          <a:ln>
            <a:noFill/>
          </a:ln>
        </p:spPr>
      </p:pic>
      <p:sp>
        <p:nvSpPr>
          <p:cNvPr id="6" name="TextBox 5"/>
          <p:cNvSpPr txBox="1"/>
          <p:nvPr/>
        </p:nvSpPr>
        <p:spPr>
          <a:xfrm>
            <a:off x="449930" y="1018981"/>
            <a:ext cx="8391920" cy="4062651"/>
          </a:xfrm>
          <a:prstGeom prst="rect">
            <a:avLst/>
          </a:prstGeom>
          <a:noFill/>
        </p:spPr>
        <p:txBody>
          <a:bodyPr wrap="square" lIns="0" tIns="0" rIns="0" bIns="0" rtlCol="0" anchor="t">
            <a:spAutoFit/>
          </a:bodyPr>
          <a:lstStyle/>
          <a:p>
            <a:pPr marL="285750" indent="-285750">
              <a:lnSpc>
                <a:spcPct val="150000"/>
              </a:lnSpc>
              <a:buClr>
                <a:srgbClr val="FF5003"/>
              </a:buClr>
              <a:buFont typeface="Wingdings" charset="2"/>
              <a:buChar char="§"/>
            </a:pPr>
            <a:r>
              <a:rPr lang="en-US" altLang="en-US" b="1" dirty="0">
                <a:latin typeface="Arial" charset="0"/>
                <a:cs typeface="Arial" charset="0"/>
              </a:rPr>
              <a:t>Solution Overview &amp; Capability</a:t>
            </a:r>
            <a:endParaRPr lang="en-US" b="1" dirty="0"/>
          </a:p>
          <a:p>
            <a:pPr marL="742950" lvl="1" indent="-285750">
              <a:lnSpc>
                <a:spcPct val="150000"/>
              </a:lnSpc>
              <a:buClr>
                <a:srgbClr val="FF5003"/>
              </a:buClr>
              <a:buFont typeface="Wingdings" charset="2"/>
              <a:buChar char="§"/>
            </a:pPr>
            <a:r>
              <a:rPr lang="en-US" sz="1000" dirty="0"/>
              <a:t>Consulting services supporting application development activities</a:t>
            </a:r>
          </a:p>
          <a:p>
            <a:pPr marL="742950" lvl="1" indent="-285750">
              <a:lnSpc>
                <a:spcPct val="150000"/>
              </a:lnSpc>
              <a:buClr>
                <a:srgbClr val="FF5003"/>
              </a:buClr>
              <a:buFont typeface="Wingdings" charset="2"/>
              <a:buChar char="§"/>
            </a:pPr>
            <a:r>
              <a:rPr lang="en-US" sz="1000" dirty="0"/>
              <a:t>One time services to analyze an application’s security controls and defense mechanism against OWASP industry best practices</a:t>
            </a:r>
          </a:p>
          <a:p>
            <a:pPr marL="742950" lvl="1" indent="-285750">
              <a:lnSpc>
                <a:spcPct val="150000"/>
              </a:lnSpc>
              <a:buClr>
                <a:srgbClr val="FF5003"/>
              </a:buClr>
              <a:buFont typeface="Wingdings" charset="2"/>
              <a:buChar char="§"/>
            </a:pPr>
            <a:endParaRPr lang="en-US" sz="1000" dirty="0"/>
          </a:p>
          <a:p>
            <a:pPr marL="285750" indent="-285750">
              <a:lnSpc>
                <a:spcPct val="150000"/>
              </a:lnSpc>
              <a:buClr>
                <a:srgbClr val="FF5003"/>
              </a:buClr>
              <a:buFont typeface="Wingdings" charset="2"/>
              <a:buChar char="§"/>
            </a:pPr>
            <a:r>
              <a:rPr lang="en-US" altLang="en-US" b="1" dirty="0">
                <a:latin typeface="Arial" charset="0"/>
                <a:cs typeface="Arial" charset="0"/>
              </a:rPr>
              <a:t>Selection Criteria &amp; Positioning</a:t>
            </a:r>
            <a:endParaRPr lang="en-US" b="1" dirty="0"/>
          </a:p>
          <a:p>
            <a:pPr marL="742950" lvl="2" indent="-285750">
              <a:lnSpc>
                <a:spcPct val="150000"/>
              </a:lnSpc>
              <a:buClr>
                <a:srgbClr val="FF5003"/>
              </a:buClr>
              <a:buFont typeface="Wingdings" charset="2"/>
              <a:buChar char="§"/>
            </a:pPr>
            <a:r>
              <a:rPr lang="en-US" sz="1000" b="1" dirty="0"/>
              <a:t>Typical client profile : </a:t>
            </a:r>
            <a:r>
              <a:rPr lang="en-US" sz="1000" dirty="0"/>
              <a:t>Organizations with a desired to gain maturity in application security, looking for standardizing an security architecture standard or proactively address security considerations in the SDLC</a:t>
            </a:r>
          </a:p>
          <a:p>
            <a:pPr marL="742950" lvl="2" indent="-285750">
              <a:lnSpc>
                <a:spcPct val="150000"/>
              </a:lnSpc>
              <a:buClr>
                <a:srgbClr val="FF5003"/>
              </a:buClr>
              <a:buFont typeface="Wingdings" charset="2"/>
              <a:buChar char="§"/>
            </a:pPr>
            <a:r>
              <a:rPr lang="en-US" sz="1000" dirty="0"/>
              <a:t>Mostly suitable for with organizations that do in-house application development</a:t>
            </a:r>
          </a:p>
          <a:p>
            <a:pPr marL="742950" lvl="2" indent="-285750">
              <a:lnSpc>
                <a:spcPct val="150000"/>
              </a:lnSpc>
              <a:buClr>
                <a:srgbClr val="FF5003"/>
              </a:buClr>
              <a:buFont typeface="Wingdings" charset="2"/>
              <a:buChar char="§"/>
            </a:pPr>
            <a:r>
              <a:rPr lang="en-US" sz="1000" dirty="0"/>
              <a:t>Can be jointly proposed with the complementary service : Threat Modeling</a:t>
            </a:r>
          </a:p>
          <a:p>
            <a:pPr marL="742950" lvl="2" indent="-285750">
              <a:lnSpc>
                <a:spcPct val="150000"/>
              </a:lnSpc>
              <a:buClr>
                <a:srgbClr val="FF5003"/>
              </a:buClr>
              <a:buFont typeface="Wingdings" charset="2"/>
              <a:buChar char="§"/>
            </a:pPr>
            <a:endParaRPr lang="en-US" sz="1000" dirty="0"/>
          </a:p>
          <a:p>
            <a:pPr marL="742950" lvl="1" indent="-285750">
              <a:lnSpc>
                <a:spcPct val="150000"/>
              </a:lnSpc>
              <a:buClr>
                <a:srgbClr val="FF5003"/>
              </a:buClr>
              <a:buFont typeface="Wingdings" charset="2"/>
              <a:buChar char="§"/>
            </a:pPr>
            <a:endParaRPr lang="en-US" sz="1000" dirty="0"/>
          </a:p>
          <a:p>
            <a:pPr marL="285750" lvl="1" indent="-285750">
              <a:lnSpc>
                <a:spcPct val="150000"/>
              </a:lnSpc>
              <a:buClr>
                <a:srgbClr val="FF5003"/>
              </a:buClr>
              <a:buFont typeface="Wingdings" charset="2"/>
              <a:buChar char="§"/>
            </a:pPr>
            <a:r>
              <a:rPr lang="en-US" altLang="en-US" b="1" dirty="0">
                <a:latin typeface="Arial" charset="0"/>
                <a:cs typeface="Arial" charset="0"/>
              </a:rPr>
              <a:t>Scoping &amp; Estimating</a:t>
            </a:r>
            <a:endParaRPr lang="en-US" sz="1300" b="1" dirty="0"/>
          </a:p>
          <a:p>
            <a:pPr marL="742950" lvl="2" indent="-285750">
              <a:lnSpc>
                <a:spcPct val="150000"/>
              </a:lnSpc>
              <a:buClr>
                <a:srgbClr val="FF5003"/>
              </a:buClr>
              <a:buFont typeface="Wingdings" charset="2"/>
              <a:buChar char="§"/>
            </a:pPr>
            <a:r>
              <a:rPr lang="en-US" sz="1000" dirty="0"/>
              <a:t>The consulting effort depends application’s complexity and documentation available</a:t>
            </a:r>
          </a:p>
          <a:p>
            <a:pPr marL="742950" lvl="2" indent="-285750">
              <a:lnSpc>
                <a:spcPct val="150000"/>
              </a:lnSpc>
              <a:buClr>
                <a:srgbClr val="FF5003"/>
              </a:buClr>
              <a:buFont typeface="Wingdings" charset="2"/>
              <a:buChar char="§"/>
            </a:pPr>
            <a:r>
              <a:rPr lang="en-US" sz="1000" dirty="0"/>
              <a:t>Each architecture analysis cover one application, for a given set of security requirements</a:t>
            </a:r>
          </a:p>
          <a:p>
            <a:pPr marL="742950" lvl="2" indent="-285750">
              <a:lnSpc>
                <a:spcPct val="150000"/>
              </a:lnSpc>
              <a:buClr>
                <a:srgbClr val="FF5003"/>
              </a:buClr>
              <a:buFont typeface="Wingdings" charset="2"/>
              <a:buChar char="§"/>
            </a:pPr>
            <a:r>
              <a:rPr lang="en-US" sz="1000" b="1" dirty="0"/>
              <a:t>Rule of thumb </a:t>
            </a:r>
            <a:r>
              <a:rPr lang="en-US" sz="1000" dirty="0"/>
              <a:t>: By default one architecture analysis exercise per application, then discuss with client if additional is needed</a:t>
            </a:r>
          </a:p>
          <a:p>
            <a:pPr marL="742950" lvl="2" indent="-285750">
              <a:lnSpc>
                <a:spcPct val="150000"/>
              </a:lnSpc>
              <a:buClr>
                <a:srgbClr val="FF5003"/>
              </a:buClr>
              <a:buFont typeface="Wingdings" charset="2"/>
              <a:buChar char="§"/>
            </a:pPr>
            <a:endParaRPr lang="en-US" sz="1000" dirty="0"/>
          </a:p>
          <a:p>
            <a:pPr marL="742950" lvl="2" indent="-285750">
              <a:lnSpc>
                <a:spcPct val="150000"/>
              </a:lnSpc>
              <a:buClr>
                <a:srgbClr val="FF5003"/>
              </a:buClr>
              <a:buFont typeface="Wingdings" charset="2"/>
              <a:buChar char="§"/>
            </a:pPr>
            <a:endParaRPr lang="en-US" sz="1000" dirty="0"/>
          </a:p>
        </p:txBody>
      </p:sp>
    </p:spTree>
    <p:extLst>
      <p:ext uri="{BB962C8B-B14F-4D97-AF65-F5344CB8AC3E}">
        <p14:creationId xmlns:p14="http://schemas.microsoft.com/office/powerpoint/2010/main" val="1252310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2267" y="225965"/>
            <a:ext cx="7483585" cy="615553"/>
          </a:xfrm>
        </p:spPr>
        <p:txBody>
          <a:bodyPr wrap="square">
            <a:spAutoFit/>
          </a:bodyPr>
          <a:lstStyle/>
          <a:p>
            <a:pPr lvl="2" algn="l" defTabSz="228600" rtl="0">
              <a:spcBef>
                <a:spcPct val="0"/>
              </a:spcBef>
              <a:tabLst>
                <a:tab pos="228600" algn="l"/>
              </a:tabLst>
            </a:pPr>
            <a:r>
              <a:rPr lang="en-US" sz="1600" b="1" dirty="0">
                <a:solidFill>
                  <a:schemeClr val="tx1"/>
                </a:solidFill>
              </a:rPr>
              <a:t>Secure Development Support Services - </a:t>
            </a:r>
            <a:r>
              <a:rPr lang="en-US" sz="1600" u="sng" baseline="0" dirty="0">
                <a:solidFill>
                  <a:schemeClr val="tx1"/>
                </a:solidFill>
              </a:rPr>
              <a:t>Architecture Analysis</a:t>
            </a:r>
            <a:r>
              <a:rPr lang="en-US" sz="1600" baseline="0" dirty="0">
                <a:solidFill>
                  <a:schemeClr val="tx1"/>
                </a:solidFill>
              </a:rPr>
              <a:t> (2/2)</a:t>
            </a:r>
            <a:br>
              <a:rPr lang="en-US" sz="1600" u="sng" baseline="0" dirty="0">
                <a:solidFill>
                  <a:schemeClr val="tx1"/>
                </a:solidFill>
              </a:rPr>
            </a:br>
            <a:r>
              <a:rPr lang="en-US" sz="800" b="1" dirty="0">
                <a:solidFill>
                  <a:schemeClr val="tx1"/>
                </a:solidFill>
              </a:rPr>
              <a:t>6948-66Y (8F)</a:t>
            </a:r>
            <a:br>
              <a:rPr lang="en-US" sz="800" b="1" dirty="0">
                <a:solidFill>
                  <a:schemeClr val="tx1"/>
                </a:solidFill>
              </a:rPr>
            </a:br>
            <a:r>
              <a:rPr lang="en-US" sz="800" b="1" dirty="0">
                <a:solidFill>
                  <a:schemeClr val="tx1"/>
                </a:solidFill>
              </a:rPr>
              <a:t>6948-67G (8F GBS)</a:t>
            </a:r>
            <a:br>
              <a:rPr lang="en-US" sz="800" b="1" dirty="0">
                <a:solidFill>
                  <a:schemeClr val="tx1"/>
                </a:solidFill>
              </a:rPr>
            </a:br>
            <a:r>
              <a:rPr lang="mr-IN" sz="800" b="1" dirty="0">
                <a:solidFill>
                  <a:schemeClr val="tx1"/>
                </a:solidFill>
              </a:rPr>
              <a:t>6948-67C</a:t>
            </a:r>
            <a:r>
              <a:rPr lang="en-US" sz="800" b="1" dirty="0">
                <a:solidFill>
                  <a:schemeClr val="tx1"/>
                </a:solidFill>
              </a:rPr>
              <a:t> (J6 GTS)</a:t>
            </a:r>
          </a:p>
        </p:txBody>
      </p:sp>
      <p:pic>
        <p:nvPicPr>
          <p:cNvPr id="5" name="Picture 4"/>
          <p:cNvPicPr>
            <a:picLocks noChangeAspect="1"/>
          </p:cNvPicPr>
          <p:nvPr/>
        </p:nvPicPr>
        <p:blipFill>
          <a:blip r:embed="rId3">
            <a:alphaModFix amt="65000"/>
          </a:blip>
          <a:stretch>
            <a:fillRect/>
          </a:stretch>
        </p:blipFill>
        <p:spPr>
          <a:xfrm>
            <a:off x="449927" y="225965"/>
            <a:ext cx="624622" cy="646332"/>
          </a:xfrm>
          <a:prstGeom prst="rect">
            <a:avLst/>
          </a:prstGeom>
          <a:noFill/>
          <a:ln>
            <a:noFill/>
          </a:ln>
        </p:spPr>
      </p:pic>
      <p:sp>
        <p:nvSpPr>
          <p:cNvPr id="7" name="TextBox 6"/>
          <p:cNvSpPr txBox="1"/>
          <p:nvPr/>
        </p:nvSpPr>
        <p:spPr>
          <a:xfrm>
            <a:off x="449927" y="1042947"/>
            <a:ext cx="8235925" cy="3970318"/>
          </a:xfrm>
          <a:prstGeom prst="rect">
            <a:avLst/>
          </a:prstGeom>
          <a:noFill/>
        </p:spPr>
        <p:txBody>
          <a:bodyPr wrap="square" lIns="0" tIns="0" rIns="0" bIns="0" rtlCol="0" anchor="t">
            <a:spAutoFit/>
          </a:bodyPr>
          <a:lstStyle/>
          <a:p>
            <a:pPr marL="285750" indent="-285750">
              <a:lnSpc>
                <a:spcPct val="150000"/>
              </a:lnSpc>
              <a:buClr>
                <a:srgbClr val="FF5003"/>
              </a:buClr>
              <a:buFont typeface="Wingdings" charset="2"/>
              <a:buChar char="§"/>
            </a:pPr>
            <a:r>
              <a:rPr lang="en-US" altLang="en-US" b="1" dirty="0">
                <a:latin typeface="Arial" charset="0"/>
                <a:cs typeface="Arial" charset="0"/>
              </a:rPr>
              <a:t>Value Proposition</a:t>
            </a:r>
          </a:p>
          <a:p>
            <a:pPr marL="742950" lvl="1" indent="-285750">
              <a:lnSpc>
                <a:spcPct val="150000"/>
              </a:lnSpc>
              <a:buClr>
                <a:srgbClr val="FF5003"/>
              </a:buClr>
              <a:buFont typeface="Wingdings" charset="2"/>
              <a:buChar char="§"/>
            </a:pPr>
            <a:r>
              <a:rPr lang="en-US" sz="1000" dirty="0"/>
              <a:t>There are more application security architecture and design principles than developers can afford to implement</a:t>
            </a:r>
          </a:p>
          <a:p>
            <a:pPr marL="742950" lvl="1" indent="-285750">
              <a:lnSpc>
                <a:spcPct val="150000"/>
              </a:lnSpc>
              <a:buClr>
                <a:srgbClr val="FF5003"/>
              </a:buClr>
              <a:buFont typeface="Wingdings" charset="2"/>
              <a:buChar char="§"/>
            </a:pPr>
            <a:r>
              <a:rPr lang="en-US" sz="1000" dirty="0"/>
              <a:t>Threat Modeling help to adopt a risk based approach in prioritizing implementation of security architecture and design features</a:t>
            </a:r>
          </a:p>
          <a:p>
            <a:pPr marL="742950" lvl="1" indent="-285750">
              <a:lnSpc>
                <a:spcPct val="150000"/>
              </a:lnSpc>
              <a:buClr>
                <a:srgbClr val="FF5003"/>
              </a:buClr>
              <a:buFont typeface="Wingdings" charset="2"/>
              <a:buChar char="§"/>
            </a:pPr>
            <a:r>
              <a:rPr lang="en-US" sz="1000" dirty="0"/>
              <a:t>Finds architectural and design flaws that are difficult or impossible to detect through other methods</a:t>
            </a:r>
          </a:p>
          <a:p>
            <a:pPr marL="742950" lvl="1" indent="-285750">
              <a:lnSpc>
                <a:spcPct val="150000"/>
              </a:lnSpc>
              <a:buClr>
                <a:srgbClr val="FF5003"/>
              </a:buClr>
              <a:buFont typeface="Wingdings" charset="2"/>
              <a:buChar char="§"/>
            </a:pPr>
            <a:endParaRPr lang="en-US" b="1" dirty="0"/>
          </a:p>
          <a:p>
            <a:pPr marL="285750" indent="-285750">
              <a:lnSpc>
                <a:spcPct val="150000"/>
              </a:lnSpc>
              <a:buClr>
                <a:srgbClr val="FF5003"/>
              </a:buClr>
              <a:buFont typeface="Wingdings" charset="2"/>
              <a:buChar char="§"/>
            </a:pPr>
            <a:r>
              <a:rPr lang="en-US" b="1" dirty="0"/>
              <a:t>Delivery Model</a:t>
            </a:r>
          </a:p>
          <a:p>
            <a:pPr marL="742950" lvl="1" indent="-285750">
              <a:lnSpc>
                <a:spcPct val="150000"/>
              </a:lnSpc>
              <a:buClr>
                <a:srgbClr val="FF5003"/>
              </a:buClr>
              <a:buFont typeface="Wingdings" charset="2"/>
              <a:buChar char="§"/>
            </a:pPr>
            <a:r>
              <a:rPr lang="en-US" sz="1000" dirty="0"/>
              <a:t>Services supporting application development activities could be delivered remotely, if not requested to be on site</a:t>
            </a:r>
            <a:endParaRPr lang="en-US" sz="1000" dirty="0">
              <a:solidFill>
                <a:srgbClr val="FF0000"/>
              </a:solidFill>
            </a:endParaRPr>
          </a:p>
          <a:p>
            <a:pPr marL="742950" lvl="1" indent="-285750">
              <a:lnSpc>
                <a:spcPct val="150000"/>
              </a:lnSpc>
              <a:buClr>
                <a:srgbClr val="FF5003"/>
              </a:buClr>
              <a:buFont typeface="+mj-lt"/>
              <a:buAutoNum type="arabicPeriod"/>
            </a:pPr>
            <a:endParaRPr lang="en-US" sz="1000" dirty="0"/>
          </a:p>
          <a:p>
            <a:pPr marL="742950" lvl="1" indent="-285750">
              <a:lnSpc>
                <a:spcPct val="150000"/>
              </a:lnSpc>
              <a:buClr>
                <a:srgbClr val="FF5003"/>
              </a:buClr>
              <a:buFont typeface="+mj-lt"/>
              <a:buAutoNum type="arabicPeriod"/>
            </a:pPr>
            <a:endParaRPr lang="en-US" sz="1000" dirty="0"/>
          </a:p>
          <a:p>
            <a:pPr marL="285750" lvl="1" indent="-285750">
              <a:lnSpc>
                <a:spcPct val="150000"/>
              </a:lnSpc>
              <a:buClr>
                <a:srgbClr val="FF5003"/>
              </a:buClr>
              <a:buFont typeface="Wingdings" charset="2"/>
              <a:buChar char="§"/>
            </a:pPr>
            <a:endParaRPr lang="en-US" altLang="en-US" b="1" dirty="0">
              <a:latin typeface="Arial" charset="0"/>
              <a:cs typeface="Arial" charset="0"/>
            </a:endParaRPr>
          </a:p>
          <a:p>
            <a:pPr marL="285750" lvl="1" indent="-285750">
              <a:lnSpc>
                <a:spcPct val="150000"/>
              </a:lnSpc>
              <a:buClr>
                <a:srgbClr val="FF5003"/>
              </a:buClr>
              <a:buFont typeface="Wingdings" charset="2"/>
              <a:buChar char="§"/>
            </a:pPr>
            <a:endParaRPr lang="en-US" altLang="en-US" b="1" dirty="0">
              <a:latin typeface="Arial" charset="0"/>
              <a:cs typeface="Arial" charset="0"/>
            </a:endParaRPr>
          </a:p>
          <a:p>
            <a:pPr marL="285750" lvl="1" indent="-285750">
              <a:lnSpc>
                <a:spcPct val="150000"/>
              </a:lnSpc>
              <a:buClr>
                <a:srgbClr val="FF5003"/>
              </a:buClr>
              <a:buFont typeface="Wingdings" charset="2"/>
              <a:buChar char="§"/>
            </a:pPr>
            <a:r>
              <a:rPr lang="en-US" altLang="en-US" b="1" dirty="0">
                <a:latin typeface="Arial" charset="0"/>
                <a:cs typeface="Arial" charset="0"/>
              </a:rPr>
              <a:t>Indicative Costing &amp; Pricing Guidance</a:t>
            </a:r>
          </a:p>
          <a:p>
            <a:pPr marL="742950" lvl="2" indent="-285750">
              <a:lnSpc>
                <a:spcPct val="150000"/>
              </a:lnSpc>
              <a:buClr>
                <a:srgbClr val="FF5003"/>
              </a:buClr>
              <a:buFont typeface="Wingdings" charset="2"/>
              <a:buChar char="§"/>
            </a:pPr>
            <a:r>
              <a:rPr lang="en-US" sz="1000" dirty="0"/>
              <a:t>Standard WBS template available, supported by sizing criteria to adjust the effort estimate. (~2-3 weeks duration)</a:t>
            </a:r>
          </a:p>
          <a:p>
            <a:pPr marL="742950" lvl="2" indent="-285750">
              <a:lnSpc>
                <a:spcPct val="150000"/>
              </a:lnSpc>
              <a:buClr>
                <a:srgbClr val="FF5003"/>
              </a:buClr>
              <a:buFont typeface="Wingdings" charset="2"/>
              <a:buChar char="§"/>
            </a:pPr>
            <a:r>
              <a:rPr lang="en-US" sz="1000" dirty="0"/>
              <a:t>From ~15k to 30k /USD for one time charge per application </a:t>
            </a:r>
            <a:r>
              <a:rPr lang="mr-IN" sz="1000" dirty="0"/>
              <a:t>–</a:t>
            </a:r>
            <a:r>
              <a:rPr lang="en-US" sz="1000" dirty="0"/>
              <a:t> pricing will drop if the service is recurrent on the same scope of applications</a:t>
            </a:r>
          </a:p>
          <a:p>
            <a:pPr marL="742950" lvl="2" indent="-285750">
              <a:lnSpc>
                <a:spcPct val="150000"/>
              </a:lnSpc>
              <a:buClr>
                <a:srgbClr val="FF5003"/>
              </a:buClr>
              <a:buFont typeface="Wingdings" charset="2"/>
              <a:buChar char="§"/>
            </a:pPr>
            <a:r>
              <a:rPr lang="en-US" sz="1000" dirty="0"/>
              <a:t>If combined with Threat Modeling services on the same scope, overall cost could decrease of about 25%</a:t>
            </a:r>
          </a:p>
        </p:txBody>
      </p:sp>
      <p:graphicFrame>
        <p:nvGraphicFramePr>
          <p:cNvPr id="8" name="Table 7"/>
          <p:cNvGraphicFramePr>
            <a:graphicFrameLocks noGrp="1"/>
          </p:cNvGraphicFramePr>
          <p:nvPr>
            <p:extLst>
              <p:ext uri="{D42A27DB-BD31-4B8C-83A1-F6EECF244321}">
                <p14:modId xmlns:p14="http://schemas.microsoft.com/office/powerpoint/2010/main" val="1640279395"/>
              </p:ext>
            </p:extLst>
          </p:nvPr>
        </p:nvGraphicFramePr>
        <p:xfrm>
          <a:off x="1202267" y="2912689"/>
          <a:ext cx="6407130" cy="503428"/>
        </p:xfrm>
        <a:graphic>
          <a:graphicData uri="http://schemas.openxmlformats.org/drawingml/2006/table">
            <a:tbl>
              <a:tblPr firstRow="1" bandRow="1">
                <a:tableStyleId>{5C22544A-7EE6-4342-B048-85BDC9FD1C3A}</a:tableStyleId>
              </a:tblPr>
              <a:tblGrid>
                <a:gridCol w="2135710">
                  <a:extLst>
                    <a:ext uri="{9D8B030D-6E8A-4147-A177-3AD203B41FA5}">
                      <a16:colId xmlns:a16="http://schemas.microsoft.com/office/drawing/2014/main" val="20000"/>
                    </a:ext>
                  </a:extLst>
                </a:gridCol>
                <a:gridCol w="2135710">
                  <a:extLst>
                    <a:ext uri="{9D8B030D-6E8A-4147-A177-3AD203B41FA5}">
                      <a16:colId xmlns:a16="http://schemas.microsoft.com/office/drawing/2014/main" val="20001"/>
                    </a:ext>
                  </a:extLst>
                </a:gridCol>
                <a:gridCol w="2135710">
                  <a:extLst>
                    <a:ext uri="{9D8B030D-6E8A-4147-A177-3AD203B41FA5}">
                      <a16:colId xmlns:a16="http://schemas.microsoft.com/office/drawing/2014/main" val="20002"/>
                    </a:ext>
                  </a:extLst>
                </a:gridCol>
              </a:tblGrid>
              <a:tr h="198007">
                <a:tc>
                  <a:txBody>
                    <a:bodyPr/>
                    <a:lstStyle/>
                    <a:p>
                      <a:pPr marL="0" lvl="2" indent="0" algn="ctr" defTabSz="685800" rtl="0" eaLnBrk="1" fontAlgn="base" latinLnBrk="0" hangingPunct="1">
                        <a:lnSpc>
                          <a:spcPct val="150000"/>
                        </a:lnSpc>
                        <a:spcBef>
                          <a:spcPct val="0"/>
                        </a:spcBef>
                        <a:spcAft>
                          <a:spcPct val="0"/>
                        </a:spcAft>
                        <a:buClr>
                          <a:srgbClr val="FF5003"/>
                        </a:buClr>
                        <a:buFont typeface="Arial" charset="0"/>
                        <a:buNone/>
                      </a:pPr>
                      <a:r>
                        <a:rPr lang="en-US" sz="800" b="1" kern="1200" dirty="0">
                          <a:solidFill>
                            <a:schemeClr val="bg1"/>
                          </a:solidFill>
                          <a:latin typeface="+mn-lt"/>
                          <a:ea typeface="+mn-ea"/>
                          <a:cs typeface="+mn-cs"/>
                        </a:rPr>
                        <a:t>Executive oversight  ~5%</a:t>
                      </a:r>
                    </a:p>
                  </a:txBody>
                  <a:tcPr anchor="ctr"/>
                </a:tc>
                <a:tc>
                  <a:txBody>
                    <a:bodyPr/>
                    <a:lstStyle/>
                    <a:p>
                      <a:pPr marL="0" lvl="2" indent="0" algn="ctr" defTabSz="685800" rtl="0" eaLnBrk="1" fontAlgn="base" latinLnBrk="0" hangingPunct="1">
                        <a:lnSpc>
                          <a:spcPct val="150000"/>
                        </a:lnSpc>
                        <a:spcBef>
                          <a:spcPct val="0"/>
                        </a:spcBef>
                        <a:spcAft>
                          <a:spcPct val="0"/>
                        </a:spcAft>
                        <a:buClr>
                          <a:srgbClr val="FF5003"/>
                        </a:buClr>
                        <a:buFont typeface="Arial" charset="0"/>
                        <a:buNone/>
                      </a:pPr>
                      <a:r>
                        <a:rPr lang="en-US" sz="800" b="1" kern="1200" dirty="0">
                          <a:solidFill>
                            <a:schemeClr val="bg1"/>
                          </a:solidFill>
                          <a:latin typeface="+mn-lt"/>
                          <a:ea typeface="+mn-ea"/>
                          <a:cs typeface="+mn-cs"/>
                        </a:rPr>
                        <a:t>Execution supervision ~</a:t>
                      </a:r>
                      <a:r>
                        <a:rPr lang="en-US" sz="800" b="1" kern="1200" baseline="0" dirty="0">
                          <a:solidFill>
                            <a:schemeClr val="bg1"/>
                          </a:solidFill>
                          <a:latin typeface="+mn-lt"/>
                          <a:ea typeface="+mn-ea"/>
                          <a:cs typeface="+mn-cs"/>
                        </a:rPr>
                        <a:t> </a:t>
                      </a:r>
                      <a:r>
                        <a:rPr lang="en-US" sz="800" b="1" kern="1200" dirty="0">
                          <a:solidFill>
                            <a:schemeClr val="bg1"/>
                          </a:solidFill>
                          <a:latin typeface="+mn-lt"/>
                          <a:ea typeface="+mn-ea"/>
                          <a:cs typeface="+mn-cs"/>
                        </a:rPr>
                        <a:t>5%</a:t>
                      </a:r>
                    </a:p>
                  </a:txBody>
                  <a:tcPr anchor="ctr"/>
                </a:tc>
                <a:tc>
                  <a:txBody>
                    <a:bodyPr/>
                    <a:lstStyle/>
                    <a:p>
                      <a:pPr marL="0" indent="0" algn="ctr">
                        <a:buFont typeface="Arial" charset="0"/>
                        <a:buNone/>
                      </a:pPr>
                      <a:r>
                        <a:rPr lang="en-US" sz="800" dirty="0">
                          <a:solidFill>
                            <a:schemeClr val="bg1"/>
                          </a:solidFill>
                          <a:cs typeface="+mn-cs"/>
                        </a:rPr>
                        <a:t>Delivery ~90%</a:t>
                      </a:r>
                    </a:p>
                  </a:txBody>
                  <a:tcPr anchor="ctr"/>
                </a:tc>
                <a:extLst>
                  <a:ext uri="{0D108BD9-81ED-4DB2-BD59-A6C34878D82A}">
                    <a16:rowId xmlns:a16="http://schemas.microsoft.com/office/drawing/2014/main" val="10000"/>
                  </a:ext>
                </a:extLst>
              </a:tr>
              <a:tr h="198007">
                <a:tc>
                  <a:txBody>
                    <a:bodyPr/>
                    <a:lstStyle/>
                    <a:p>
                      <a:pPr marL="7938" lvl="2" indent="0" algn="ctr" rtl="0" fontAlgn="base">
                        <a:lnSpc>
                          <a:spcPct val="150000"/>
                        </a:lnSpc>
                        <a:spcBef>
                          <a:spcPct val="0"/>
                        </a:spcBef>
                        <a:spcAft>
                          <a:spcPct val="0"/>
                        </a:spcAft>
                        <a:buClr>
                          <a:srgbClr val="FF5003"/>
                        </a:buClr>
                        <a:buFont typeface="Wingdings" charset="2"/>
                        <a:buNone/>
                        <a:tabLst/>
                      </a:pPr>
                      <a:r>
                        <a:rPr lang="en-US" sz="800" kern="1200" dirty="0">
                          <a:solidFill>
                            <a:schemeClr val="tx1"/>
                          </a:solidFill>
                          <a:latin typeface="Arial" pitchFamily="34" charset="0"/>
                          <a:ea typeface="ＭＳ Ｐゴシック" pitchFamily="34" charset="-128"/>
                          <a:cs typeface="+mn-cs"/>
                        </a:rPr>
                        <a:t>Local or COC (Band 10-D)</a:t>
                      </a:r>
                    </a:p>
                  </a:txBody>
                  <a:tcPr anchor="ctr"/>
                </a:tc>
                <a:tc>
                  <a:txBody>
                    <a:bodyPr/>
                    <a:lstStyle/>
                    <a:p>
                      <a:pPr marL="7938" lvl="2" indent="0" algn="ctr" rtl="0" fontAlgn="base">
                        <a:lnSpc>
                          <a:spcPct val="150000"/>
                        </a:lnSpc>
                        <a:spcBef>
                          <a:spcPct val="0"/>
                        </a:spcBef>
                        <a:spcAft>
                          <a:spcPct val="0"/>
                        </a:spcAft>
                        <a:buClr>
                          <a:srgbClr val="FF5003"/>
                        </a:buClr>
                        <a:buFont typeface="Wingdings" charset="2"/>
                        <a:buNone/>
                        <a:tabLst/>
                      </a:pPr>
                      <a:r>
                        <a:rPr lang="en-US" sz="800" kern="1200" dirty="0">
                          <a:solidFill>
                            <a:schemeClr val="tx1"/>
                          </a:solidFill>
                          <a:latin typeface="Arial" pitchFamily="34" charset="0"/>
                          <a:ea typeface="ＭＳ Ｐゴシック" pitchFamily="34" charset="-128"/>
                          <a:cs typeface="+mn-cs"/>
                        </a:rPr>
                        <a:t>COC (Band 8-9)</a:t>
                      </a:r>
                    </a:p>
                  </a:txBody>
                  <a:tcPr anchor="ctr"/>
                </a:tc>
                <a:tc>
                  <a:txBody>
                    <a:bodyPr/>
                    <a:lstStyle/>
                    <a:p>
                      <a:pPr marL="0" indent="0" algn="ctr">
                        <a:buFont typeface="Arial" charset="0"/>
                        <a:buNone/>
                      </a:pPr>
                      <a:r>
                        <a:rPr lang="en-US" sz="800" dirty="0">
                          <a:solidFill>
                            <a:schemeClr val="tx1"/>
                          </a:solidFill>
                          <a:cs typeface="+mn-cs"/>
                        </a:rPr>
                        <a:t>Local</a:t>
                      </a:r>
                      <a:r>
                        <a:rPr lang="en-US" sz="800" baseline="0" dirty="0">
                          <a:solidFill>
                            <a:schemeClr val="tx1"/>
                          </a:solidFill>
                          <a:cs typeface="+mn-cs"/>
                        </a:rPr>
                        <a:t> or GID (Ban 6-8)</a:t>
                      </a:r>
                      <a:endParaRPr lang="en-US" sz="800" dirty="0">
                        <a:solidFill>
                          <a:schemeClr val="tx1"/>
                        </a:solidFill>
                        <a:cs typeface="+mn-cs"/>
                      </a:endParaRP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2241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2267" y="225965"/>
            <a:ext cx="7483585" cy="615553"/>
          </a:xfrm>
        </p:spPr>
        <p:txBody>
          <a:bodyPr wrap="square">
            <a:spAutoFit/>
          </a:bodyPr>
          <a:lstStyle/>
          <a:p>
            <a:pPr lvl="2" algn="l" defTabSz="228600" rtl="0">
              <a:spcBef>
                <a:spcPct val="0"/>
              </a:spcBef>
              <a:tabLst>
                <a:tab pos="228600" algn="l"/>
              </a:tabLst>
            </a:pPr>
            <a:r>
              <a:rPr lang="en-US" sz="1600" b="1" dirty="0">
                <a:solidFill>
                  <a:schemeClr val="tx1"/>
                </a:solidFill>
              </a:rPr>
              <a:t>Secure Development Support Services - </a:t>
            </a:r>
            <a:r>
              <a:rPr lang="en-US" sz="1600" u="sng" dirty="0">
                <a:solidFill>
                  <a:schemeClr val="tx1"/>
                </a:solidFill>
              </a:rPr>
              <a:t>Requirements Management</a:t>
            </a:r>
            <a:r>
              <a:rPr lang="en-US" sz="1600" dirty="0">
                <a:solidFill>
                  <a:schemeClr val="tx1"/>
                </a:solidFill>
              </a:rPr>
              <a:t> (1/3)</a:t>
            </a:r>
            <a:br>
              <a:rPr lang="en-US" sz="1600" u="sng" baseline="0" dirty="0">
                <a:solidFill>
                  <a:schemeClr val="tx1"/>
                </a:solidFill>
              </a:rPr>
            </a:br>
            <a:r>
              <a:rPr lang="en-US" sz="800" b="1" dirty="0">
                <a:solidFill>
                  <a:schemeClr val="tx1"/>
                </a:solidFill>
              </a:rPr>
              <a:t>6948-66Y (8F)</a:t>
            </a:r>
            <a:br>
              <a:rPr lang="en-US" sz="800" b="1" dirty="0">
                <a:solidFill>
                  <a:schemeClr val="tx1"/>
                </a:solidFill>
              </a:rPr>
            </a:br>
            <a:r>
              <a:rPr lang="en-US" sz="800" b="1" dirty="0">
                <a:solidFill>
                  <a:schemeClr val="tx1"/>
                </a:solidFill>
              </a:rPr>
              <a:t>6948-67G (8F GBS)</a:t>
            </a:r>
            <a:br>
              <a:rPr lang="en-US" sz="800" b="1" dirty="0">
                <a:solidFill>
                  <a:schemeClr val="tx1"/>
                </a:solidFill>
              </a:rPr>
            </a:br>
            <a:r>
              <a:rPr lang="mr-IN" sz="800" b="1" dirty="0">
                <a:solidFill>
                  <a:schemeClr val="tx1"/>
                </a:solidFill>
              </a:rPr>
              <a:t>6948-67C</a:t>
            </a:r>
            <a:r>
              <a:rPr lang="en-US" sz="800" b="1" dirty="0">
                <a:solidFill>
                  <a:schemeClr val="tx1"/>
                </a:solidFill>
              </a:rPr>
              <a:t> (J6 GTS)</a:t>
            </a:r>
          </a:p>
        </p:txBody>
      </p:sp>
      <p:pic>
        <p:nvPicPr>
          <p:cNvPr id="5" name="Picture 4"/>
          <p:cNvPicPr>
            <a:picLocks noChangeAspect="1"/>
          </p:cNvPicPr>
          <p:nvPr/>
        </p:nvPicPr>
        <p:blipFill>
          <a:blip r:embed="rId3">
            <a:alphaModFix amt="65000"/>
          </a:blip>
          <a:stretch>
            <a:fillRect/>
          </a:stretch>
        </p:blipFill>
        <p:spPr>
          <a:xfrm>
            <a:off x="449927" y="225965"/>
            <a:ext cx="624622" cy="646332"/>
          </a:xfrm>
          <a:prstGeom prst="rect">
            <a:avLst/>
          </a:prstGeom>
          <a:noFill/>
          <a:ln>
            <a:noFill/>
          </a:ln>
        </p:spPr>
      </p:pic>
      <p:sp>
        <p:nvSpPr>
          <p:cNvPr id="6" name="TextBox 5"/>
          <p:cNvSpPr txBox="1"/>
          <p:nvPr/>
        </p:nvSpPr>
        <p:spPr>
          <a:xfrm>
            <a:off x="449929" y="1018981"/>
            <a:ext cx="8550948" cy="4293483"/>
          </a:xfrm>
          <a:prstGeom prst="rect">
            <a:avLst/>
          </a:prstGeom>
          <a:noFill/>
        </p:spPr>
        <p:txBody>
          <a:bodyPr wrap="square" lIns="0" tIns="0" rIns="0" bIns="0" rtlCol="0" anchor="t">
            <a:spAutoFit/>
          </a:bodyPr>
          <a:lstStyle/>
          <a:p>
            <a:pPr marL="285750" indent="-285750">
              <a:lnSpc>
                <a:spcPct val="150000"/>
              </a:lnSpc>
              <a:buClr>
                <a:srgbClr val="FF5003"/>
              </a:buClr>
              <a:buFont typeface="Wingdings" charset="2"/>
              <a:buChar char="§"/>
            </a:pPr>
            <a:r>
              <a:rPr lang="en-US" altLang="en-US" b="1" dirty="0">
                <a:latin typeface="Arial" charset="0"/>
                <a:cs typeface="Arial" charset="0"/>
              </a:rPr>
              <a:t>Solution Overview &amp; Capability</a:t>
            </a:r>
            <a:endParaRPr lang="en-US" b="1" dirty="0"/>
          </a:p>
          <a:p>
            <a:pPr marL="742950" lvl="1" indent="-285750">
              <a:lnSpc>
                <a:spcPct val="150000"/>
              </a:lnSpc>
              <a:buClr>
                <a:srgbClr val="FF5003"/>
              </a:buClr>
              <a:buFont typeface="Wingdings" charset="2"/>
              <a:buChar char="§"/>
            </a:pPr>
            <a:r>
              <a:rPr lang="en-US" sz="1000" dirty="0"/>
              <a:t>Include resale of a IBM partner product : SD Elements from Security Compass</a:t>
            </a:r>
          </a:p>
          <a:p>
            <a:pPr marL="742950" lvl="1" indent="-285750">
              <a:lnSpc>
                <a:spcPct val="150000"/>
              </a:lnSpc>
              <a:buClr>
                <a:srgbClr val="FF5003"/>
              </a:buClr>
              <a:buFont typeface="Wingdings" charset="2"/>
              <a:buChar char="§"/>
            </a:pPr>
            <a:r>
              <a:rPr lang="en-US" sz="1000" dirty="0"/>
              <a:t>T&amp;T (Transformation &amp; Transition) phase includes definition of secure SDLC processes, and provisioning  &amp; customization of SD Elements</a:t>
            </a:r>
          </a:p>
          <a:p>
            <a:pPr marL="742950" lvl="1" indent="-285750">
              <a:lnSpc>
                <a:spcPct val="150000"/>
              </a:lnSpc>
              <a:buClr>
                <a:srgbClr val="FF5003"/>
              </a:buClr>
              <a:buFont typeface="Wingdings" charset="2"/>
              <a:buChar char="§"/>
            </a:pPr>
            <a:r>
              <a:rPr lang="en-US" sz="1000" dirty="0"/>
              <a:t>BAU ( Business As Usual) covers on-going support of process and product</a:t>
            </a:r>
          </a:p>
          <a:p>
            <a:pPr marL="742950" lvl="1" indent="-285750">
              <a:lnSpc>
                <a:spcPct val="150000"/>
              </a:lnSpc>
              <a:buClr>
                <a:srgbClr val="FF5003"/>
              </a:buClr>
              <a:buFont typeface="Wingdings" charset="2"/>
              <a:buChar char="§"/>
            </a:pPr>
            <a:r>
              <a:rPr lang="en-US" sz="1000" dirty="0"/>
              <a:t>SD Elements works in complement with security testing solutions ( i.e. AppScan or X-Force Red testing services)</a:t>
            </a:r>
          </a:p>
          <a:p>
            <a:pPr marL="742950" lvl="1" indent="-285750">
              <a:lnSpc>
                <a:spcPct val="150000"/>
              </a:lnSpc>
              <a:buClr>
                <a:srgbClr val="FF5003"/>
              </a:buClr>
              <a:buFont typeface="Wingdings" charset="2"/>
              <a:buChar char="§"/>
            </a:pPr>
            <a:r>
              <a:rPr lang="en-US" sz="1000" dirty="0"/>
              <a:t>SD Elements identifies security requirements specific to each application, including major security framework and regulation ( i.e. PCI DSS, GDPR, HIPAA, etc.)</a:t>
            </a:r>
          </a:p>
          <a:p>
            <a:pPr marL="285750" indent="-285750">
              <a:lnSpc>
                <a:spcPct val="150000"/>
              </a:lnSpc>
              <a:buClr>
                <a:srgbClr val="FF5003"/>
              </a:buClr>
              <a:buFont typeface="Wingdings" charset="2"/>
              <a:buChar char="§"/>
            </a:pPr>
            <a:r>
              <a:rPr lang="en-US" altLang="en-US" b="1" dirty="0">
                <a:latin typeface="Arial" charset="0"/>
                <a:cs typeface="Arial" charset="0"/>
              </a:rPr>
              <a:t>Selection Criteria &amp; Positioning</a:t>
            </a:r>
            <a:endParaRPr lang="en-US" b="1" dirty="0"/>
          </a:p>
          <a:p>
            <a:pPr marL="742950" lvl="1" indent="-285750">
              <a:lnSpc>
                <a:spcPct val="150000"/>
              </a:lnSpc>
              <a:buClr>
                <a:srgbClr val="FF5003"/>
              </a:buClr>
              <a:buFont typeface="Wingdings" charset="2"/>
              <a:buChar char="§"/>
            </a:pPr>
            <a:r>
              <a:rPr lang="en-US" sz="1000" dirty="0"/>
              <a:t>Pre-requisite : </a:t>
            </a:r>
            <a:r>
              <a:rPr lang="en-US" sz="1000" b="1" dirty="0"/>
              <a:t>Secure SDLC Analysis &amp; Design </a:t>
            </a:r>
            <a:r>
              <a:rPr lang="en-US" sz="1000" dirty="0"/>
              <a:t>need to be performed to some extend, as SD Elements is heavily based on processes</a:t>
            </a:r>
          </a:p>
          <a:p>
            <a:pPr marL="742950" lvl="1" indent="-285750">
              <a:lnSpc>
                <a:spcPct val="150000"/>
              </a:lnSpc>
              <a:buClr>
                <a:srgbClr val="FF5003"/>
              </a:buClr>
              <a:buFont typeface="Wingdings" charset="2"/>
              <a:buChar char="§"/>
            </a:pPr>
            <a:r>
              <a:rPr lang="en-US" sz="1000" b="1" dirty="0"/>
              <a:t>Typical client profile : </a:t>
            </a:r>
            <a:r>
              <a:rPr lang="en-US" sz="1000" dirty="0"/>
              <a:t>Organizations that have a sufficient in-house application development activities, the solution has lesser benefit when used on COST / vendor applications</a:t>
            </a:r>
          </a:p>
          <a:p>
            <a:pPr marL="742950" lvl="1" indent="-285750">
              <a:lnSpc>
                <a:spcPct val="150000"/>
              </a:lnSpc>
              <a:buClr>
                <a:srgbClr val="FF5003"/>
              </a:buClr>
              <a:buFont typeface="Wingdings" charset="2"/>
              <a:buChar char="§"/>
            </a:pPr>
            <a:r>
              <a:rPr lang="en-US" sz="1000" dirty="0"/>
              <a:t>SD Elements has virtually no competition </a:t>
            </a:r>
            <a:r>
              <a:rPr lang="mr-IN" sz="1000" dirty="0"/>
              <a:t>–</a:t>
            </a:r>
            <a:r>
              <a:rPr lang="en-US" sz="1000" dirty="0"/>
              <a:t> new category created just for them in Gartner report</a:t>
            </a:r>
          </a:p>
          <a:p>
            <a:pPr marL="285750" lvl="1" indent="-285750">
              <a:lnSpc>
                <a:spcPct val="150000"/>
              </a:lnSpc>
              <a:buClr>
                <a:srgbClr val="FF5003"/>
              </a:buClr>
              <a:buFont typeface="Wingdings" charset="2"/>
              <a:buChar char="§"/>
            </a:pPr>
            <a:r>
              <a:rPr lang="en-US" altLang="en-US" b="1" dirty="0">
                <a:latin typeface="Arial" charset="0"/>
                <a:cs typeface="Arial" charset="0"/>
              </a:rPr>
              <a:t>Scoping &amp; Estimating</a:t>
            </a:r>
            <a:endParaRPr lang="en-US" sz="1300" b="1" dirty="0"/>
          </a:p>
          <a:p>
            <a:pPr marL="742950" lvl="2" indent="-285750">
              <a:lnSpc>
                <a:spcPct val="150000"/>
              </a:lnSpc>
              <a:buClr>
                <a:srgbClr val="FF5003"/>
              </a:buClr>
              <a:buFont typeface="+mj-lt"/>
              <a:buAutoNum type="arabicPeriod"/>
            </a:pPr>
            <a:r>
              <a:rPr lang="en-US" sz="1000" b="1" dirty="0"/>
              <a:t>T&amp;T :</a:t>
            </a:r>
            <a:r>
              <a:rPr lang="en-US" sz="1000" dirty="0"/>
              <a:t> Customization needs : custom requirements can be created from unsupported security framework, regulations, or client specific policy and procedures documentation. ~5k USD per additional framework </a:t>
            </a:r>
            <a:r>
              <a:rPr lang="mr-IN" sz="1000" dirty="0"/>
              <a:t>–</a:t>
            </a:r>
            <a:r>
              <a:rPr lang="en-US" sz="1000" dirty="0"/>
              <a:t> Need custom estimate</a:t>
            </a:r>
          </a:p>
          <a:p>
            <a:pPr marL="742950" lvl="2" indent="-285750">
              <a:lnSpc>
                <a:spcPct val="150000"/>
              </a:lnSpc>
              <a:buClr>
                <a:srgbClr val="FF5003"/>
              </a:buClr>
              <a:buFont typeface="+mj-lt"/>
              <a:buAutoNum type="arabicPeriod"/>
            </a:pPr>
            <a:r>
              <a:rPr lang="en-US" sz="1000" b="1" dirty="0"/>
              <a:t>BAU</a:t>
            </a:r>
            <a:r>
              <a:rPr lang="en-US" sz="1000" dirty="0"/>
              <a:t> : </a:t>
            </a:r>
          </a:p>
          <a:p>
            <a:pPr marL="1200150" lvl="3" indent="-285750">
              <a:lnSpc>
                <a:spcPct val="150000"/>
              </a:lnSpc>
              <a:buClr>
                <a:srgbClr val="FF5003"/>
              </a:buClr>
              <a:buFont typeface="Arial" charset="0"/>
              <a:buChar char="•"/>
            </a:pPr>
            <a:r>
              <a:rPr lang="en-US" sz="1000" u="sng" dirty="0"/>
              <a:t>Product</a:t>
            </a:r>
            <a:r>
              <a:rPr lang="en-US" sz="1000" dirty="0"/>
              <a:t> : How many application in scope? SD Elements offers yearly subscription with applications-based licensing model</a:t>
            </a:r>
          </a:p>
          <a:p>
            <a:pPr marL="1200150" lvl="3" indent="-285750">
              <a:lnSpc>
                <a:spcPct val="150000"/>
              </a:lnSpc>
              <a:buClr>
                <a:srgbClr val="FF5003"/>
              </a:buClr>
              <a:buFont typeface="Arial" charset="0"/>
              <a:buChar char="•"/>
            </a:pPr>
            <a:r>
              <a:rPr lang="en-US" sz="1000" u="sng" dirty="0"/>
              <a:t>Services</a:t>
            </a:r>
            <a:r>
              <a:rPr lang="en-US" sz="1000" dirty="0"/>
              <a:t> :Estimation done per FTE unit for supporting the BAU </a:t>
            </a:r>
            <a:r>
              <a:rPr lang="mr-IN" sz="1000" dirty="0"/>
              <a:t>–</a:t>
            </a:r>
            <a:r>
              <a:rPr lang="en-US" sz="1000" dirty="0"/>
              <a:t> 1 FTE can support up to 40 request monthly</a:t>
            </a:r>
          </a:p>
        </p:txBody>
      </p:sp>
    </p:spTree>
    <p:extLst>
      <p:ext uri="{BB962C8B-B14F-4D97-AF65-F5344CB8AC3E}">
        <p14:creationId xmlns:p14="http://schemas.microsoft.com/office/powerpoint/2010/main" val="1752537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2267" y="225965"/>
            <a:ext cx="7483585" cy="615553"/>
          </a:xfrm>
        </p:spPr>
        <p:txBody>
          <a:bodyPr wrap="square">
            <a:spAutoFit/>
          </a:bodyPr>
          <a:lstStyle/>
          <a:p>
            <a:pPr lvl="2" algn="l" defTabSz="228600" rtl="0">
              <a:spcBef>
                <a:spcPct val="0"/>
              </a:spcBef>
              <a:tabLst>
                <a:tab pos="228600" algn="l"/>
              </a:tabLst>
            </a:pPr>
            <a:r>
              <a:rPr lang="en-US" sz="1600" b="1" dirty="0">
                <a:solidFill>
                  <a:schemeClr val="tx1"/>
                </a:solidFill>
              </a:rPr>
              <a:t>Secure Development Support Services - </a:t>
            </a:r>
            <a:r>
              <a:rPr lang="en-US" sz="1600" u="sng" dirty="0">
                <a:solidFill>
                  <a:schemeClr val="tx1"/>
                </a:solidFill>
              </a:rPr>
              <a:t>Requirements Management</a:t>
            </a:r>
            <a:r>
              <a:rPr lang="en-US" sz="1600" dirty="0">
                <a:solidFill>
                  <a:schemeClr val="tx1"/>
                </a:solidFill>
              </a:rPr>
              <a:t> (2/3)</a:t>
            </a:r>
            <a:br>
              <a:rPr lang="en-US" sz="1600" u="sng" baseline="0" dirty="0">
                <a:solidFill>
                  <a:schemeClr val="tx1"/>
                </a:solidFill>
              </a:rPr>
            </a:br>
            <a:r>
              <a:rPr lang="en-US" sz="800" b="1" dirty="0">
                <a:solidFill>
                  <a:schemeClr val="tx1"/>
                </a:solidFill>
              </a:rPr>
              <a:t>6948-66Y (8F)</a:t>
            </a:r>
            <a:br>
              <a:rPr lang="en-US" sz="800" b="1" dirty="0">
                <a:solidFill>
                  <a:schemeClr val="tx1"/>
                </a:solidFill>
              </a:rPr>
            </a:br>
            <a:r>
              <a:rPr lang="en-US" sz="800" b="1" dirty="0">
                <a:solidFill>
                  <a:schemeClr val="tx1"/>
                </a:solidFill>
              </a:rPr>
              <a:t>6948-67G (8F GBS)</a:t>
            </a:r>
            <a:br>
              <a:rPr lang="en-US" sz="800" b="1" dirty="0">
                <a:solidFill>
                  <a:schemeClr val="tx1"/>
                </a:solidFill>
              </a:rPr>
            </a:br>
            <a:r>
              <a:rPr lang="mr-IN" sz="800" b="1" dirty="0">
                <a:solidFill>
                  <a:schemeClr val="tx1"/>
                </a:solidFill>
              </a:rPr>
              <a:t>6948-67C</a:t>
            </a:r>
            <a:r>
              <a:rPr lang="en-US" sz="800" b="1" dirty="0">
                <a:solidFill>
                  <a:schemeClr val="tx1"/>
                </a:solidFill>
              </a:rPr>
              <a:t> (J6 GTS)</a:t>
            </a:r>
          </a:p>
        </p:txBody>
      </p:sp>
      <p:pic>
        <p:nvPicPr>
          <p:cNvPr id="5" name="Picture 4"/>
          <p:cNvPicPr>
            <a:picLocks noChangeAspect="1"/>
          </p:cNvPicPr>
          <p:nvPr/>
        </p:nvPicPr>
        <p:blipFill>
          <a:blip r:embed="rId3">
            <a:alphaModFix amt="65000"/>
          </a:blip>
          <a:stretch>
            <a:fillRect/>
          </a:stretch>
        </p:blipFill>
        <p:spPr>
          <a:xfrm>
            <a:off x="449927" y="225965"/>
            <a:ext cx="624622" cy="646332"/>
          </a:xfrm>
          <a:prstGeom prst="rect">
            <a:avLst/>
          </a:prstGeom>
          <a:noFill/>
          <a:ln>
            <a:noFill/>
          </a:ln>
        </p:spPr>
      </p:pic>
      <p:sp>
        <p:nvSpPr>
          <p:cNvPr id="7" name="TextBox 6"/>
          <p:cNvSpPr txBox="1"/>
          <p:nvPr/>
        </p:nvSpPr>
        <p:spPr>
          <a:xfrm>
            <a:off x="449927" y="1042947"/>
            <a:ext cx="8235925" cy="4108817"/>
          </a:xfrm>
          <a:prstGeom prst="rect">
            <a:avLst/>
          </a:prstGeom>
          <a:noFill/>
        </p:spPr>
        <p:txBody>
          <a:bodyPr wrap="square" lIns="0" tIns="0" rIns="0" bIns="0" rtlCol="0" anchor="t">
            <a:spAutoFit/>
          </a:bodyPr>
          <a:lstStyle/>
          <a:p>
            <a:pPr marL="285750" indent="-285750">
              <a:lnSpc>
                <a:spcPct val="150000"/>
              </a:lnSpc>
              <a:buClr>
                <a:srgbClr val="FF5003"/>
              </a:buClr>
              <a:buFont typeface="Wingdings" charset="2"/>
              <a:buChar char="§"/>
            </a:pPr>
            <a:r>
              <a:rPr lang="en-US" altLang="en-US" b="1" dirty="0">
                <a:latin typeface="Arial" charset="0"/>
                <a:cs typeface="Arial" charset="0"/>
              </a:rPr>
              <a:t>Value Proposition</a:t>
            </a:r>
          </a:p>
          <a:p>
            <a:pPr marL="742950" lvl="2" indent="-285750">
              <a:lnSpc>
                <a:spcPct val="150000"/>
              </a:lnSpc>
              <a:buClr>
                <a:srgbClr val="FF5003"/>
              </a:buClr>
              <a:buFont typeface="Wingdings" charset="2"/>
              <a:buChar char="§"/>
            </a:pPr>
            <a:r>
              <a:rPr lang="en-US" sz="1000" dirty="0"/>
              <a:t>Identifying security requirements is critical step that define all the rest of secure development activities, but usually overlooked due a lack of management support, funding, understanding or skillsets</a:t>
            </a:r>
          </a:p>
          <a:p>
            <a:pPr marL="742950" lvl="2" indent="-285750">
              <a:lnSpc>
                <a:spcPct val="150000"/>
              </a:lnSpc>
              <a:buClr>
                <a:srgbClr val="FF5003"/>
              </a:buClr>
              <a:buFont typeface="Wingdings" charset="2"/>
              <a:buChar char="§"/>
            </a:pPr>
            <a:r>
              <a:rPr lang="en-US" sz="1000" dirty="0"/>
              <a:t>SD Elements allow us to propose an solution that cover end-to-end application security needs, and integrated with others IBM solutions and services</a:t>
            </a:r>
          </a:p>
          <a:p>
            <a:pPr marL="285750" indent="-285750">
              <a:lnSpc>
                <a:spcPct val="150000"/>
              </a:lnSpc>
              <a:buClr>
                <a:srgbClr val="FF5003"/>
              </a:buClr>
              <a:buFont typeface="Wingdings" charset="2"/>
              <a:buChar char="§"/>
            </a:pPr>
            <a:r>
              <a:rPr lang="en-US" b="1" dirty="0"/>
              <a:t>Delivery Model</a:t>
            </a:r>
          </a:p>
          <a:p>
            <a:pPr marL="742950" lvl="1" indent="-285750">
              <a:lnSpc>
                <a:spcPct val="150000"/>
              </a:lnSpc>
              <a:buClr>
                <a:srgbClr val="FF5003"/>
              </a:buClr>
              <a:buFont typeface="Wingdings" charset="2"/>
              <a:buChar char="§"/>
            </a:pPr>
            <a:r>
              <a:rPr lang="en-US" sz="1000" dirty="0"/>
              <a:t>2 phases approach :</a:t>
            </a:r>
          </a:p>
          <a:p>
            <a:pPr marL="285750" indent="-285750">
              <a:lnSpc>
                <a:spcPct val="150000"/>
              </a:lnSpc>
              <a:buClr>
                <a:srgbClr val="FF5003"/>
              </a:buClr>
              <a:buFont typeface="Wingdings" charset="2"/>
              <a:buChar char="§"/>
            </a:pPr>
            <a:r>
              <a:rPr lang="en-US" altLang="en-US" b="1" dirty="0"/>
              <a:t>Implementation Guidance</a:t>
            </a:r>
            <a:endParaRPr lang="en-US" b="1" dirty="0"/>
          </a:p>
          <a:p>
            <a:pPr marL="742950" lvl="1" indent="-285750">
              <a:lnSpc>
                <a:spcPct val="150000"/>
              </a:lnSpc>
              <a:buClr>
                <a:srgbClr val="FF5003"/>
              </a:buClr>
              <a:buFont typeface="Wingdings" charset="2"/>
              <a:buChar char="§"/>
            </a:pPr>
            <a:r>
              <a:rPr lang="en-US" sz="1000" b="1" dirty="0"/>
              <a:t>SaaS option</a:t>
            </a:r>
            <a:r>
              <a:rPr lang="mr-IN" sz="1000" dirty="0"/>
              <a:t>–</a:t>
            </a:r>
            <a:r>
              <a:rPr lang="en-US" sz="1000" dirty="0"/>
              <a:t> SD Elements user accesses managed by Security Compass</a:t>
            </a:r>
          </a:p>
          <a:p>
            <a:pPr marL="742950" lvl="1" indent="-285750">
              <a:lnSpc>
                <a:spcPct val="150000"/>
              </a:lnSpc>
              <a:buClr>
                <a:srgbClr val="FF5003"/>
              </a:buClr>
              <a:buFont typeface="Wingdings" charset="2"/>
              <a:buChar char="§"/>
            </a:pPr>
            <a:r>
              <a:rPr lang="en-US" sz="1000" b="1" dirty="0"/>
              <a:t>On-Premise option </a:t>
            </a:r>
            <a:r>
              <a:rPr lang="mr-IN" sz="1000" dirty="0"/>
              <a:t>–</a:t>
            </a:r>
            <a:r>
              <a:rPr lang="en-US" sz="1000" dirty="0"/>
              <a:t> Solution provided in the form of virtual machines</a:t>
            </a:r>
          </a:p>
          <a:p>
            <a:pPr marL="742950" lvl="1" indent="-285750">
              <a:lnSpc>
                <a:spcPct val="150000"/>
              </a:lnSpc>
              <a:buClr>
                <a:srgbClr val="FF5003"/>
              </a:buClr>
              <a:buFont typeface="Wingdings" charset="2"/>
              <a:buChar char="§"/>
            </a:pPr>
            <a:r>
              <a:rPr lang="en-US" sz="1000" dirty="0"/>
              <a:t>Integration with ALM tools (i.e. Rational Team Concert)</a:t>
            </a:r>
          </a:p>
          <a:p>
            <a:pPr marL="742950" lvl="1" indent="-285750">
              <a:lnSpc>
                <a:spcPct val="150000"/>
              </a:lnSpc>
              <a:buClr>
                <a:srgbClr val="FF5003"/>
              </a:buClr>
              <a:buFont typeface="Wingdings" charset="2"/>
              <a:buChar char="§"/>
            </a:pPr>
            <a:r>
              <a:rPr lang="en-US" sz="1000" dirty="0"/>
              <a:t>Integration with security testing tools (i.e. AppScan / ASOC)</a:t>
            </a:r>
            <a:endParaRPr lang="en-US" altLang="en-US" b="1" dirty="0">
              <a:latin typeface="Arial" charset="0"/>
              <a:cs typeface="Arial" charset="0"/>
            </a:endParaRPr>
          </a:p>
          <a:p>
            <a:pPr marL="285750" lvl="1" indent="-285750">
              <a:lnSpc>
                <a:spcPct val="150000"/>
              </a:lnSpc>
              <a:buClr>
                <a:srgbClr val="FF5003"/>
              </a:buClr>
              <a:buFont typeface="Wingdings" charset="2"/>
              <a:buChar char="§"/>
            </a:pPr>
            <a:r>
              <a:rPr lang="en-US" altLang="en-US" b="1" dirty="0">
                <a:latin typeface="Arial" charset="0"/>
                <a:cs typeface="Arial" charset="0"/>
              </a:rPr>
              <a:t>Indicative Costing &amp; Pricing Guidance</a:t>
            </a:r>
          </a:p>
          <a:p>
            <a:pPr marL="742950" lvl="2" indent="-285750">
              <a:lnSpc>
                <a:spcPct val="150000"/>
              </a:lnSpc>
              <a:buClr>
                <a:srgbClr val="FF5003"/>
              </a:buClr>
              <a:buFont typeface="Wingdings" charset="2"/>
              <a:buChar char="§"/>
            </a:pPr>
            <a:r>
              <a:rPr lang="en-US" sz="1000" dirty="0"/>
              <a:t>50% off of MSRP price for SD Elements Enterprise tier. IBM will set the price for their clients independently</a:t>
            </a:r>
          </a:p>
          <a:p>
            <a:pPr marL="742950" lvl="2" indent="-285750">
              <a:lnSpc>
                <a:spcPct val="150000"/>
              </a:lnSpc>
              <a:buClr>
                <a:srgbClr val="FF5003"/>
              </a:buClr>
              <a:buFont typeface="Wingdings" charset="2"/>
              <a:buChar char="§"/>
            </a:pPr>
            <a:r>
              <a:rPr lang="en-US" sz="1000" dirty="0"/>
              <a:t>The partner price discount applies to Over-Usage and Under-Usage as well. However, the partner discount does NOT apply to the Server Fee</a:t>
            </a:r>
          </a:p>
          <a:p>
            <a:pPr marL="742950" lvl="2" indent="-285750">
              <a:lnSpc>
                <a:spcPct val="150000"/>
              </a:lnSpc>
              <a:buClr>
                <a:srgbClr val="FF5003"/>
              </a:buClr>
              <a:buFont typeface="Wingdings" charset="2"/>
              <a:buChar char="§"/>
            </a:pPr>
            <a:r>
              <a:rPr lang="en-US" sz="1000" dirty="0"/>
              <a:t>Example for 50 apps for 1 year : ~ 225k USD product cost + 400k USD IBM services / running cost ~200k USD IBM Services</a:t>
            </a:r>
          </a:p>
        </p:txBody>
      </p:sp>
      <p:graphicFrame>
        <p:nvGraphicFramePr>
          <p:cNvPr id="2" name="Table 1"/>
          <p:cNvGraphicFramePr>
            <a:graphicFrameLocks noGrp="1"/>
          </p:cNvGraphicFramePr>
          <p:nvPr>
            <p:extLst>
              <p:ext uri="{D42A27DB-BD31-4B8C-83A1-F6EECF244321}">
                <p14:modId xmlns:p14="http://schemas.microsoft.com/office/powerpoint/2010/main" val="330277831"/>
              </p:ext>
            </p:extLst>
          </p:nvPr>
        </p:nvGraphicFramePr>
        <p:xfrm>
          <a:off x="2828016" y="2129514"/>
          <a:ext cx="4892703" cy="853440"/>
        </p:xfrm>
        <a:graphic>
          <a:graphicData uri="http://schemas.openxmlformats.org/drawingml/2006/table">
            <a:tbl>
              <a:tblPr firstRow="1" firstCol="1" bandRow="1">
                <a:tableStyleId>{073A0DAA-6AF3-43AB-8588-CEC1D06C72B9}</a:tableStyleId>
              </a:tblPr>
              <a:tblGrid>
                <a:gridCol w="1306664">
                  <a:extLst>
                    <a:ext uri="{9D8B030D-6E8A-4147-A177-3AD203B41FA5}">
                      <a16:colId xmlns:a16="http://schemas.microsoft.com/office/drawing/2014/main" val="20000"/>
                    </a:ext>
                  </a:extLst>
                </a:gridCol>
                <a:gridCol w="1900361">
                  <a:extLst>
                    <a:ext uri="{9D8B030D-6E8A-4147-A177-3AD203B41FA5}">
                      <a16:colId xmlns:a16="http://schemas.microsoft.com/office/drawing/2014/main" val="20001"/>
                    </a:ext>
                  </a:extLst>
                </a:gridCol>
                <a:gridCol w="1685678">
                  <a:extLst>
                    <a:ext uri="{9D8B030D-6E8A-4147-A177-3AD203B41FA5}">
                      <a16:colId xmlns:a16="http://schemas.microsoft.com/office/drawing/2014/main" val="20002"/>
                    </a:ext>
                  </a:extLst>
                </a:gridCol>
              </a:tblGrid>
              <a:tr h="0">
                <a:tc>
                  <a:txBody>
                    <a:bodyPr/>
                    <a:lstStyle/>
                    <a:p>
                      <a:pPr algn="ctr"/>
                      <a:endParaRPr lang="en-US" sz="800" b="1" dirty="0">
                        <a:solidFill>
                          <a:schemeClr val="tx1"/>
                        </a:solidFill>
                      </a:endParaRPr>
                    </a:p>
                  </a:txBody>
                  <a:tcPr/>
                </a:tc>
                <a:tc>
                  <a:txBody>
                    <a:bodyPr/>
                    <a:lstStyle/>
                    <a:p>
                      <a:pPr algn="ctr"/>
                      <a:r>
                        <a:rPr lang="en-US" sz="800" dirty="0"/>
                        <a:t>T&amp;T</a:t>
                      </a:r>
                    </a:p>
                  </a:txBody>
                  <a:tcPr/>
                </a:tc>
                <a:tc>
                  <a:txBody>
                    <a:bodyPr/>
                    <a:lstStyle/>
                    <a:p>
                      <a:pPr algn="ctr"/>
                      <a:r>
                        <a:rPr lang="en-US" sz="800" dirty="0"/>
                        <a:t>BAU</a:t>
                      </a:r>
                    </a:p>
                  </a:txBody>
                  <a:tcPr/>
                </a:tc>
                <a:extLst>
                  <a:ext uri="{0D108BD9-81ED-4DB2-BD59-A6C34878D82A}">
                    <a16:rowId xmlns:a16="http://schemas.microsoft.com/office/drawing/2014/main" val="10000"/>
                  </a:ext>
                </a:extLst>
              </a:tr>
              <a:tr h="0">
                <a:tc>
                  <a:txBody>
                    <a:bodyPr/>
                    <a:lstStyle/>
                    <a:p>
                      <a:pPr marL="0" marR="0" lvl="2" indent="0" algn="ctr" defTabSz="685800" rtl="0" eaLnBrk="1" fontAlgn="auto" latinLnBrk="0" hangingPunct="1">
                        <a:lnSpc>
                          <a:spcPct val="100000"/>
                        </a:lnSpc>
                        <a:spcBef>
                          <a:spcPts val="0"/>
                        </a:spcBef>
                        <a:spcAft>
                          <a:spcPts val="0"/>
                        </a:spcAft>
                        <a:buClrTx/>
                        <a:buSzTx/>
                        <a:buFontTx/>
                        <a:buNone/>
                        <a:tabLst/>
                        <a:defRPr/>
                      </a:pPr>
                      <a:r>
                        <a:rPr lang="en-US" sz="800" kern="1200" dirty="0"/>
                        <a:t>Executive oversight </a:t>
                      </a:r>
                      <a:endParaRPr lang="en-US" sz="800" b="1" kern="1200" dirty="0">
                        <a:solidFill>
                          <a:schemeClr val="tx1"/>
                        </a:solidFill>
                        <a:latin typeface="+mn-lt"/>
                        <a:ea typeface="+mn-ea"/>
                        <a:cs typeface="+mn-cs"/>
                      </a:endParaRPr>
                    </a:p>
                  </a:txBody>
                  <a:tcPr/>
                </a:tc>
                <a:tc>
                  <a:txBody>
                    <a:bodyPr/>
                    <a:lstStyle/>
                    <a:p>
                      <a:pPr marL="0" marR="0" lvl="2" indent="0" algn="l" defTabSz="685800" rtl="0" eaLnBrk="1" fontAlgn="auto" latinLnBrk="0" hangingPunct="1">
                        <a:lnSpc>
                          <a:spcPct val="100000"/>
                        </a:lnSpc>
                        <a:spcBef>
                          <a:spcPts val="0"/>
                        </a:spcBef>
                        <a:spcAft>
                          <a:spcPts val="0"/>
                        </a:spcAft>
                        <a:buClrTx/>
                        <a:buSzTx/>
                        <a:buFontTx/>
                        <a:buNone/>
                        <a:tabLst/>
                        <a:defRPr/>
                      </a:pPr>
                      <a:r>
                        <a:rPr lang="en-US" sz="800" kern="1200" dirty="0"/>
                        <a:t>~5% Local or COC (Band 10-D)</a:t>
                      </a:r>
                    </a:p>
                  </a:txBody>
                  <a:tcPr/>
                </a:tc>
                <a:tc>
                  <a:txBody>
                    <a:bodyPr/>
                    <a:lstStyle/>
                    <a:p>
                      <a:pPr marL="0" marR="0" lvl="2" indent="0" algn="l" defTabSz="685800" rtl="0" eaLnBrk="1" fontAlgn="auto" latinLnBrk="0" hangingPunct="1">
                        <a:lnSpc>
                          <a:spcPct val="100000"/>
                        </a:lnSpc>
                        <a:spcBef>
                          <a:spcPts val="0"/>
                        </a:spcBef>
                        <a:spcAft>
                          <a:spcPts val="0"/>
                        </a:spcAft>
                        <a:buClrTx/>
                        <a:buSzTx/>
                        <a:buFontTx/>
                        <a:buNone/>
                        <a:tabLst/>
                        <a:defRPr/>
                      </a:pPr>
                      <a:r>
                        <a:rPr lang="en-US" sz="800" kern="1200" dirty="0"/>
                        <a:t>~5% Local or COC (Band 10-D)</a:t>
                      </a:r>
                    </a:p>
                  </a:txBody>
                  <a:tcPr/>
                </a:tc>
                <a:extLst>
                  <a:ext uri="{0D108BD9-81ED-4DB2-BD59-A6C34878D82A}">
                    <a16:rowId xmlns:a16="http://schemas.microsoft.com/office/drawing/2014/main" val="10001"/>
                  </a:ext>
                </a:extLst>
              </a:tr>
              <a:tr h="0">
                <a:tc>
                  <a:txBody>
                    <a:bodyPr/>
                    <a:lstStyle/>
                    <a:p>
                      <a:pPr marL="0" marR="0" lvl="2" indent="0" algn="ctr" defTabSz="685800" rtl="0" eaLnBrk="1" fontAlgn="auto" latinLnBrk="0" hangingPunct="1">
                        <a:lnSpc>
                          <a:spcPct val="100000"/>
                        </a:lnSpc>
                        <a:spcBef>
                          <a:spcPts val="0"/>
                        </a:spcBef>
                        <a:spcAft>
                          <a:spcPts val="0"/>
                        </a:spcAft>
                        <a:buClrTx/>
                        <a:buSzTx/>
                        <a:buFontTx/>
                        <a:buNone/>
                        <a:tabLst/>
                        <a:defRPr/>
                      </a:pPr>
                      <a:r>
                        <a:rPr lang="en-US" sz="800" kern="1200" dirty="0"/>
                        <a:t>Execution supervision</a:t>
                      </a:r>
                      <a:endParaRPr lang="en-US" sz="800" b="1" kern="1200" dirty="0">
                        <a:solidFill>
                          <a:schemeClr val="tx1"/>
                        </a:solidFill>
                        <a:latin typeface="+mn-lt"/>
                        <a:ea typeface="+mn-ea"/>
                        <a:cs typeface="+mn-cs"/>
                      </a:endParaRPr>
                    </a:p>
                  </a:txBody>
                  <a:tcPr/>
                </a:tc>
                <a:tc>
                  <a:txBody>
                    <a:bodyPr/>
                    <a:lstStyle/>
                    <a:p>
                      <a:pPr marL="0" marR="0" lvl="2" indent="0" algn="l" defTabSz="685800" rtl="0" eaLnBrk="1" fontAlgn="auto" latinLnBrk="0" hangingPunct="1">
                        <a:lnSpc>
                          <a:spcPct val="100000"/>
                        </a:lnSpc>
                        <a:spcBef>
                          <a:spcPts val="0"/>
                        </a:spcBef>
                        <a:spcAft>
                          <a:spcPts val="0"/>
                        </a:spcAft>
                        <a:buClrTx/>
                        <a:buSzTx/>
                        <a:buFontTx/>
                        <a:buNone/>
                        <a:tabLst/>
                        <a:defRPr/>
                      </a:pPr>
                      <a:r>
                        <a:rPr lang="en-US" sz="800" kern="1200" dirty="0"/>
                        <a:t>~5% COC (Band 8-9)</a:t>
                      </a:r>
                    </a:p>
                  </a:txBody>
                  <a:tcPr/>
                </a:tc>
                <a:tc>
                  <a:txBody>
                    <a:bodyPr/>
                    <a:lstStyle/>
                    <a:p>
                      <a:pPr marL="0" marR="0" lvl="2" indent="0" algn="l" defTabSz="685800" rtl="0" eaLnBrk="1" fontAlgn="auto" latinLnBrk="0" hangingPunct="1">
                        <a:lnSpc>
                          <a:spcPct val="100000"/>
                        </a:lnSpc>
                        <a:spcBef>
                          <a:spcPts val="0"/>
                        </a:spcBef>
                        <a:spcAft>
                          <a:spcPts val="0"/>
                        </a:spcAft>
                        <a:buClrTx/>
                        <a:buSzTx/>
                        <a:buFontTx/>
                        <a:buNone/>
                        <a:tabLst/>
                        <a:defRPr/>
                      </a:pPr>
                      <a:r>
                        <a:rPr lang="en-US" sz="800" kern="1200" dirty="0"/>
                        <a:t>~5% </a:t>
                      </a:r>
                      <a:r>
                        <a:rPr lang="en-US" sz="800" baseline="0" dirty="0"/>
                        <a:t>GID </a:t>
                      </a:r>
                      <a:r>
                        <a:rPr lang="en-US" sz="800" kern="1200" dirty="0"/>
                        <a:t>(Band 8-9)</a:t>
                      </a:r>
                    </a:p>
                  </a:txBody>
                  <a:tcPr/>
                </a:tc>
                <a:extLst>
                  <a:ext uri="{0D108BD9-81ED-4DB2-BD59-A6C34878D82A}">
                    <a16:rowId xmlns:a16="http://schemas.microsoft.com/office/drawing/2014/main" val="10002"/>
                  </a:ext>
                </a:extLst>
              </a:tr>
              <a:tr h="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800" dirty="0"/>
                        <a:t>Delivery</a:t>
                      </a:r>
                      <a:endParaRPr lang="en-US" sz="800" b="1" dirty="0">
                        <a:solidFill>
                          <a:schemeClr val="tx1"/>
                        </a:solidFill>
                        <a:cs typeface="+mn-cs"/>
                      </a:endParaRP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kern="1200" dirty="0"/>
                        <a:t>~90% Local or</a:t>
                      </a:r>
                      <a:r>
                        <a:rPr lang="en-US" sz="800" kern="1200" baseline="0" dirty="0"/>
                        <a:t> GID or </a:t>
                      </a:r>
                      <a:r>
                        <a:rPr lang="en-US" sz="800" kern="1200" dirty="0"/>
                        <a:t>COC </a:t>
                      </a:r>
                      <a:r>
                        <a:rPr lang="en-US" sz="800" baseline="0" dirty="0"/>
                        <a:t>(Ban 6-8)</a:t>
                      </a:r>
                      <a:endParaRPr lang="en-US" sz="8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kern="1200" dirty="0"/>
                        <a:t>~90% </a:t>
                      </a:r>
                      <a:r>
                        <a:rPr lang="en-US" sz="800" baseline="0" dirty="0"/>
                        <a:t>GID (Ban 6-8)</a:t>
                      </a:r>
                      <a:endParaRPr lang="en-US" sz="8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56263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951075" y="3510272"/>
            <a:ext cx="2905007" cy="1898037"/>
          </a:xfrm>
          <a:prstGeom prst="rect">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wrap="square" lIns="0" tIns="0" rIns="0" bIns="0" rtlCol="0">
            <a:noAutofit/>
          </a:bodyPr>
          <a:lstStyle/>
          <a:p>
            <a:pPr algn="ctr"/>
            <a:endParaRPr lang="en-GB" sz="800" dirty="0">
              <a:solidFill>
                <a:srgbClr val="1D3649"/>
              </a:solidFill>
            </a:endParaRPr>
          </a:p>
        </p:txBody>
      </p:sp>
      <p:sp>
        <p:nvSpPr>
          <p:cNvPr id="4" name="Rectangle 3"/>
          <p:cNvSpPr/>
          <p:nvPr/>
        </p:nvSpPr>
        <p:spPr>
          <a:xfrm>
            <a:off x="951074" y="1735290"/>
            <a:ext cx="5674571" cy="1499331"/>
          </a:xfrm>
          <a:prstGeom prst="rect">
            <a:avLst/>
          </a:prstGeom>
          <a:noFill/>
          <a:ln>
            <a:solidFill>
              <a:schemeClr val="accent2"/>
            </a:solidFill>
            <a:prstDash val="sysDash"/>
          </a:ln>
        </p:spPr>
        <p:style>
          <a:lnRef idx="2">
            <a:schemeClr val="accent2"/>
          </a:lnRef>
          <a:fillRef idx="1">
            <a:schemeClr val="lt1"/>
          </a:fillRef>
          <a:effectRef idx="0">
            <a:schemeClr val="accent2"/>
          </a:effectRef>
          <a:fontRef idx="minor">
            <a:schemeClr val="dk1"/>
          </a:fontRef>
        </p:style>
        <p:txBody>
          <a:bodyPr rtlCol="0" anchor="t"/>
          <a:lstStyle/>
          <a:p>
            <a:pPr marL="115888" marR="0" indent="-115888" defTabSz="914400" eaLnBrk="1" fontAlgn="auto" latinLnBrk="0" hangingPunct="1">
              <a:lnSpc>
                <a:spcPct val="100000"/>
              </a:lnSpc>
              <a:spcBef>
                <a:spcPts val="0"/>
              </a:spcBef>
              <a:spcAft>
                <a:spcPts val="0"/>
              </a:spcAft>
              <a:buClrTx/>
              <a:buSzTx/>
              <a:buFont typeface="Arial" charset="0"/>
              <a:buChar char="•"/>
            </a:pPr>
            <a:endParaRPr kumimoji="0" lang="en-GB" sz="700" b="0" i="0" u="none" strike="noStrike" kern="0" cap="none" spc="0" normalizeH="0" baseline="0" noProof="0" dirty="0">
              <a:ln>
                <a:noFill/>
              </a:ln>
              <a:solidFill>
                <a:schemeClr val="tx1"/>
              </a:solidFill>
              <a:effectLst/>
              <a:uLnTx/>
              <a:uFillTx/>
              <a:ea typeface="+mn-ea"/>
              <a:cs typeface="Arial" panose="020B0604020202020204" pitchFamily="34" charset="0"/>
            </a:endParaRPr>
          </a:p>
        </p:txBody>
      </p:sp>
      <p:sp>
        <p:nvSpPr>
          <p:cNvPr id="5" name="Rectangle 4"/>
          <p:cNvSpPr/>
          <p:nvPr/>
        </p:nvSpPr>
        <p:spPr>
          <a:xfrm>
            <a:off x="4133592" y="3520539"/>
            <a:ext cx="3827271" cy="1704845"/>
          </a:xfrm>
          <a:prstGeom prst="rect">
            <a:avLst/>
          </a:prstGeom>
          <a:ln>
            <a:solidFill>
              <a:srgbClr val="C00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4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sp>
        <p:nvSpPr>
          <p:cNvPr id="9" name="Round Diagonal Corner Rectangle 8"/>
          <p:cNvSpPr/>
          <p:nvPr/>
        </p:nvSpPr>
        <p:spPr>
          <a:xfrm>
            <a:off x="2875500" y="1331820"/>
            <a:ext cx="913632" cy="304800"/>
          </a:xfrm>
          <a:prstGeom prst="round2DiagRect">
            <a:avLst/>
          </a:prstGeom>
          <a:solidFill>
            <a:schemeClr val="accent6"/>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GB" sz="800" b="0" i="0" u="none" strike="noStrike" kern="0" cap="none" spc="0" normalizeH="0" baseline="0" noProof="0" dirty="0">
                <a:ln>
                  <a:noFill/>
                </a:ln>
                <a:effectLst/>
                <a:uLnTx/>
                <a:uFillTx/>
                <a:ea typeface="+mn-ea"/>
                <a:cs typeface="Arial" panose="020B0604020202020204" pitchFamily="34" charset="0"/>
              </a:rPr>
              <a:t>Design</a:t>
            </a:r>
          </a:p>
        </p:txBody>
      </p:sp>
      <p:sp>
        <p:nvSpPr>
          <p:cNvPr id="10" name="Round Diagonal Corner Rectangle 9"/>
          <p:cNvSpPr/>
          <p:nvPr/>
        </p:nvSpPr>
        <p:spPr>
          <a:xfrm>
            <a:off x="4199116" y="1331820"/>
            <a:ext cx="913632" cy="304800"/>
          </a:xfrm>
          <a:prstGeom prst="round2DiagRect">
            <a:avLst/>
          </a:prstGeom>
          <a:solidFill>
            <a:schemeClr val="accent6"/>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GB" sz="800" kern="0" dirty="0">
                <a:ea typeface="+mn-ea"/>
                <a:cs typeface="Arial" panose="020B0604020202020204" pitchFamily="34" charset="0"/>
              </a:rPr>
              <a:t>Construct</a:t>
            </a:r>
            <a:endParaRPr kumimoji="0" lang="en-GB" sz="800" b="0" i="0" u="none" strike="noStrike" kern="0" cap="none" spc="0" normalizeH="0" baseline="0" noProof="0" dirty="0">
              <a:ln>
                <a:noFill/>
              </a:ln>
              <a:effectLst/>
              <a:uLnTx/>
              <a:uFillTx/>
              <a:ea typeface="+mn-ea"/>
              <a:cs typeface="Arial" panose="020B0604020202020204" pitchFamily="34" charset="0"/>
            </a:endParaRPr>
          </a:p>
        </p:txBody>
      </p:sp>
      <p:sp>
        <p:nvSpPr>
          <p:cNvPr id="11" name="Round Diagonal Corner Rectangle 10"/>
          <p:cNvSpPr/>
          <p:nvPr/>
        </p:nvSpPr>
        <p:spPr>
          <a:xfrm>
            <a:off x="5522732" y="1338176"/>
            <a:ext cx="913632" cy="304800"/>
          </a:xfrm>
          <a:prstGeom prst="round2DiagRect">
            <a:avLst/>
          </a:prstGeom>
          <a:solidFill>
            <a:schemeClr val="accent6"/>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GB" sz="800" kern="0" noProof="0" dirty="0">
                <a:ea typeface="+mn-ea"/>
                <a:cs typeface="Arial" panose="020B0604020202020204" pitchFamily="34" charset="0"/>
              </a:rPr>
              <a:t>Implement</a:t>
            </a:r>
            <a:endParaRPr kumimoji="0" lang="en-GB" sz="800" b="0" i="0" u="none" strike="noStrike" kern="0" cap="none" spc="0" normalizeH="0" baseline="0" noProof="0" dirty="0">
              <a:ln>
                <a:noFill/>
              </a:ln>
              <a:effectLst/>
              <a:uLnTx/>
              <a:uFillTx/>
              <a:ea typeface="+mn-ea"/>
              <a:cs typeface="Arial" panose="020B0604020202020204" pitchFamily="34" charset="0"/>
            </a:endParaRPr>
          </a:p>
        </p:txBody>
      </p:sp>
      <p:sp>
        <p:nvSpPr>
          <p:cNvPr id="24" name="Can 23"/>
          <p:cNvSpPr/>
          <p:nvPr/>
        </p:nvSpPr>
        <p:spPr>
          <a:xfrm>
            <a:off x="1750491" y="4391089"/>
            <a:ext cx="364821" cy="265916"/>
          </a:xfrm>
          <a:prstGeom prst="can">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4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sp>
        <p:nvSpPr>
          <p:cNvPr id="25" name="TextBox 24"/>
          <p:cNvSpPr txBox="1"/>
          <p:nvPr/>
        </p:nvSpPr>
        <p:spPr>
          <a:xfrm>
            <a:off x="1061170" y="4440476"/>
            <a:ext cx="693171" cy="369332"/>
          </a:xfrm>
          <a:prstGeom prst="rect">
            <a:avLst/>
          </a:prstGeom>
          <a:noFill/>
        </p:spPr>
        <p:txBody>
          <a:bodyPr wrap="square" lIns="0" tIns="0" rIns="0" bIns="0" rtlCol="0">
            <a:spAutoFit/>
          </a:bodyPr>
          <a:lstStyle/>
          <a:p>
            <a:pPr algn="ctr"/>
            <a:r>
              <a:rPr lang="en-GB" sz="600" dirty="0">
                <a:solidFill>
                  <a:srgbClr val="1D3649"/>
                </a:solidFill>
              </a:rPr>
              <a:t>Software vendors, community and other commercial feeds</a:t>
            </a:r>
          </a:p>
        </p:txBody>
      </p:sp>
      <p:sp>
        <p:nvSpPr>
          <p:cNvPr id="26" name="Cloud 25"/>
          <p:cNvSpPr/>
          <p:nvPr/>
        </p:nvSpPr>
        <p:spPr>
          <a:xfrm rot="879335">
            <a:off x="1960442" y="4832042"/>
            <a:ext cx="378575" cy="284216"/>
          </a:xfrm>
          <a:prstGeom prst="cloud">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GB" sz="1400" kern="0" dirty="0">
              <a:solidFill>
                <a:schemeClr val="bg1"/>
              </a:solidFill>
              <a:ea typeface="+mn-ea"/>
              <a:cs typeface="Arial" panose="020B0604020202020204" pitchFamily="34" charset="0"/>
            </a:endParaRPr>
          </a:p>
        </p:txBody>
      </p:sp>
      <p:sp>
        <p:nvSpPr>
          <p:cNvPr id="27" name="TextBox 26"/>
          <p:cNvSpPr txBox="1"/>
          <p:nvPr/>
        </p:nvSpPr>
        <p:spPr>
          <a:xfrm>
            <a:off x="1436355" y="5008074"/>
            <a:ext cx="599412" cy="92333"/>
          </a:xfrm>
          <a:prstGeom prst="rect">
            <a:avLst/>
          </a:prstGeom>
          <a:noFill/>
        </p:spPr>
        <p:txBody>
          <a:bodyPr wrap="square" lIns="0" tIns="0" rIns="0" bIns="0" rtlCol="0">
            <a:spAutoFit/>
          </a:bodyPr>
          <a:lstStyle/>
          <a:p>
            <a:pPr algn="ctr"/>
            <a:r>
              <a:rPr lang="en-GB" sz="600" dirty="0">
                <a:solidFill>
                  <a:srgbClr val="1D3649"/>
                </a:solidFill>
              </a:rPr>
              <a:t>Dark web</a:t>
            </a: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033" y="3856517"/>
            <a:ext cx="797527" cy="364659"/>
          </a:xfrm>
          <a:prstGeom prst="rect">
            <a:avLst/>
          </a:prstGeom>
        </p:spPr>
      </p:pic>
      <p:sp>
        <p:nvSpPr>
          <p:cNvPr id="30" name="TextBox 29"/>
          <p:cNvSpPr txBox="1"/>
          <p:nvPr/>
        </p:nvSpPr>
        <p:spPr>
          <a:xfrm>
            <a:off x="1052749" y="3945549"/>
            <a:ext cx="597398" cy="184666"/>
          </a:xfrm>
          <a:prstGeom prst="rect">
            <a:avLst/>
          </a:prstGeom>
          <a:noFill/>
        </p:spPr>
        <p:txBody>
          <a:bodyPr wrap="square" lIns="0" tIns="0" rIns="0" bIns="0" rtlCol="0">
            <a:spAutoFit/>
          </a:bodyPr>
          <a:lstStyle/>
          <a:p>
            <a:pPr algn="ctr"/>
            <a:r>
              <a:rPr lang="en-GB" sz="600" dirty="0">
                <a:solidFill>
                  <a:srgbClr val="1D3649"/>
                </a:solidFill>
              </a:rPr>
              <a:t>IBM X-Force Threat Exchange</a:t>
            </a:r>
          </a:p>
        </p:txBody>
      </p:sp>
      <p:cxnSp>
        <p:nvCxnSpPr>
          <p:cNvPr id="31" name="Straight Connector 30"/>
          <p:cNvCxnSpPr/>
          <p:nvPr/>
        </p:nvCxnSpPr>
        <p:spPr>
          <a:xfrm flipH="1">
            <a:off x="4000366" y="1345794"/>
            <a:ext cx="4165" cy="4062515"/>
          </a:xfrm>
          <a:prstGeom prst="line">
            <a:avLst/>
          </a:prstGeom>
          <a:ln w="127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684484" y="1374872"/>
            <a:ext cx="22217" cy="4033437"/>
          </a:xfrm>
          <a:prstGeom prst="line">
            <a:avLst/>
          </a:prstGeom>
          <a:ln w="127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36" name="Round Diagonal Corner Rectangle 35"/>
          <p:cNvSpPr/>
          <p:nvPr/>
        </p:nvSpPr>
        <p:spPr>
          <a:xfrm>
            <a:off x="6846348" y="1340487"/>
            <a:ext cx="913632" cy="304800"/>
          </a:xfrm>
          <a:prstGeom prst="round2DiagRect">
            <a:avLst/>
          </a:prstGeom>
          <a:solidFill>
            <a:schemeClr val="accent6"/>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GB" sz="800" kern="0" noProof="0" dirty="0">
                <a:ea typeface="+mn-ea"/>
                <a:cs typeface="Arial" panose="020B0604020202020204" pitchFamily="34" charset="0"/>
              </a:rPr>
              <a:t>Pre-Production</a:t>
            </a:r>
            <a:endParaRPr kumimoji="0" lang="en-GB" sz="800" b="0" i="0" u="none" strike="noStrike" kern="0" cap="none" spc="0" normalizeH="0" baseline="0" noProof="0" dirty="0">
              <a:ln>
                <a:noFill/>
              </a:ln>
              <a:effectLst/>
              <a:uLnTx/>
              <a:uFillTx/>
              <a:ea typeface="+mn-ea"/>
              <a:cs typeface="Arial" panose="020B0604020202020204" pitchFamily="34" charset="0"/>
            </a:endParaRPr>
          </a:p>
        </p:txBody>
      </p:sp>
      <p:sp>
        <p:nvSpPr>
          <p:cNvPr id="37" name="Round Diagonal Corner Rectangle 36"/>
          <p:cNvSpPr/>
          <p:nvPr/>
        </p:nvSpPr>
        <p:spPr>
          <a:xfrm>
            <a:off x="4201278" y="4316923"/>
            <a:ext cx="1040763" cy="359580"/>
          </a:xfrm>
          <a:prstGeom prst="round2DiagRect">
            <a:avLst/>
          </a:prstGeom>
          <a:solidFill>
            <a:schemeClr val="accent1">
              <a:lumMod val="40000"/>
              <a:lumOff val="60000"/>
            </a:schemeClr>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GB" sz="700" b="0" i="0" u="none" strike="noStrike" kern="0" cap="none" spc="0" normalizeH="0" baseline="0" noProof="0" dirty="0">
                <a:ln>
                  <a:noFill/>
                </a:ln>
                <a:solidFill>
                  <a:schemeClr val="bg1"/>
                </a:solidFill>
                <a:effectLst/>
                <a:uLnTx/>
                <a:uFillTx/>
                <a:ea typeface="+mn-ea"/>
                <a:cs typeface="Arial" panose="020B0604020202020204" pitchFamily="34" charset="0"/>
              </a:rPr>
              <a:t>Static </a:t>
            </a:r>
            <a:r>
              <a:rPr kumimoji="0" lang="en-GB" sz="700" b="0" i="0" u="none" strike="noStrike" kern="0" cap="none" spc="0" normalizeH="0" noProof="0" dirty="0">
                <a:ln>
                  <a:noFill/>
                </a:ln>
                <a:solidFill>
                  <a:schemeClr val="bg1"/>
                </a:solidFill>
                <a:effectLst/>
                <a:uLnTx/>
                <a:uFillTx/>
                <a:ea typeface="+mn-ea"/>
                <a:cs typeface="Arial" panose="020B0604020202020204" pitchFamily="34" charset="0"/>
              </a:rPr>
              <a:t>code analysis (SAST)</a:t>
            </a:r>
            <a:endParaRPr kumimoji="0" lang="en-GB" sz="7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sp>
        <p:nvSpPr>
          <p:cNvPr id="38" name="Round Diagonal Corner Rectangle 37"/>
          <p:cNvSpPr/>
          <p:nvPr/>
        </p:nvSpPr>
        <p:spPr>
          <a:xfrm>
            <a:off x="5510834" y="4316923"/>
            <a:ext cx="1049162" cy="359580"/>
          </a:xfrm>
          <a:prstGeom prst="round2DiagRect">
            <a:avLst/>
          </a:prstGeom>
          <a:solidFill>
            <a:schemeClr val="accent1">
              <a:lumMod val="40000"/>
              <a:lumOff val="60000"/>
            </a:schemeClr>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GB" sz="700" b="0" i="0" u="none" strike="noStrike" kern="0" cap="none" spc="0" normalizeH="0" baseline="0" noProof="0" dirty="0">
                <a:ln>
                  <a:noFill/>
                </a:ln>
                <a:solidFill>
                  <a:schemeClr val="bg1"/>
                </a:solidFill>
                <a:effectLst/>
                <a:uLnTx/>
                <a:uFillTx/>
                <a:ea typeface="+mn-ea"/>
                <a:cs typeface="Arial" panose="020B0604020202020204" pitchFamily="34" charset="0"/>
              </a:rPr>
              <a:t>Dynamic</a:t>
            </a:r>
            <a:r>
              <a:rPr kumimoji="0" lang="en-GB" sz="700" b="0" i="0" u="none" strike="noStrike" kern="0" cap="none" spc="0" normalizeH="0" noProof="0" dirty="0">
                <a:ln>
                  <a:noFill/>
                </a:ln>
                <a:solidFill>
                  <a:schemeClr val="bg1"/>
                </a:solidFill>
                <a:effectLst/>
                <a:uLnTx/>
                <a:uFillTx/>
                <a:ea typeface="+mn-ea"/>
                <a:cs typeface="Arial" panose="020B0604020202020204" pitchFamily="34" charset="0"/>
              </a:rPr>
              <a:t> and Interactive (DAST / IAST) testing</a:t>
            </a:r>
            <a:endParaRPr kumimoji="0" lang="en-GB" sz="7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sp>
        <p:nvSpPr>
          <p:cNvPr id="39" name="Double Brace 38"/>
          <p:cNvSpPr/>
          <p:nvPr/>
        </p:nvSpPr>
        <p:spPr>
          <a:xfrm>
            <a:off x="2698115" y="1798960"/>
            <a:ext cx="1205999" cy="795474"/>
          </a:xfrm>
          <a:prstGeom prst="bracePair">
            <a:avLst/>
          </a:prstGeom>
          <a:ln w="38100">
            <a:solidFill>
              <a:schemeClr val="accent3">
                <a:lumMod val="50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40" name="Right Arrow 39"/>
          <p:cNvSpPr/>
          <p:nvPr/>
        </p:nvSpPr>
        <p:spPr>
          <a:xfrm>
            <a:off x="3920918" y="2094155"/>
            <a:ext cx="197816" cy="159871"/>
          </a:xfrm>
          <a:prstGeom prst="rightArrow">
            <a:avLst/>
          </a:prstGeom>
          <a:solidFill>
            <a:schemeClr val="accent1"/>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4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sp>
        <p:nvSpPr>
          <p:cNvPr id="41" name="Right Arrow 40"/>
          <p:cNvSpPr/>
          <p:nvPr/>
        </p:nvSpPr>
        <p:spPr>
          <a:xfrm>
            <a:off x="5283995" y="4156665"/>
            <a:ext cx="197816" cy="159871"/>
          </a:xfrm>
          <a:prstGeom prst="rightArrow">
            <a:avLst/>
          </a:prstGeom>
          <a:solidFill>
            <a:schemeClr val="accent1"/>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4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sp>
        <p:nvSpPr>
          <p:cNvPr id="42" name="Rectangle 41"/>
          <p:cNvSpPr/>
          <p:nvPr/>
        </p:nvSpPr>
        <p:spPr>
          <a:xfrm>
            <a:off x="4591092" y="4730551"/>
            <a:ext cx="1332515" cy="16706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GB" sz="700" dirty="0">
                <a:solidFill>
                  <a:srgbClr val="1D3649"/>
                </a:solidFill>
              </a:rPr>
              <a:t>Automated Security Testing</a:t>
            </a:r>
          </a:p>
        </p:txBody>
      </p:sp>
      <p:sp>
        <p:nvSpPr>
          <p:cNvPr id="43" name="Rectangle 42"/>
          <p:cNvSpPr/>
          <p:nvPr/>
        </p:nvSpPr>
        <p:spPr>
          <a:xfrm>
            <a:off x="6772437" y="4759769"/>
            <a:ext cx="1189411" cy="151250"/>
          </a:xfrm>
          <a:prstGeom prst="rect">
            <a:avLst/>
          </a:prstGeom>
          <a:noFill/>
          <a:ln w="19050" cap="flat" cmpd="sng" algn="ctr">
            <a:noFill/>
            <a:prstDash val="solid"/>
          </a:ln>
          <a:effectLst/>
        </p:spPr>
        <p:txBody>
          <a:bodyPr rtlCol="0" anchor="ctr"/>
          <a:lstStyle/>
          <a:p>
            <a:pPr algn="ctr"/>
            <a:r>
              <a:rPr lang="en-GB" sz="700" dirty="0">
                <a:solidFill>
                  <a:srgbClr val="1D3649"/>
                </a:solidFill>
              </a:rPr>
              <a:t>Pre-production </a:t>
            </a:r>
          </a:p>
          <a:p>
            <a:pPr algn="ctr"/>
            <a:r>
              <a:rPr lang="en-GB" sz="700" dirty="0">
                <a:solidFill>
                  <a:srgbClr val="1D3649"/>
                </a:solidFill>
              </a:rPr>
              <a:t>Penetration testing</a:t>
            </a:r>
          </a:p>
        </p:txBody>
      </p:sp>
      <p:sp>
        <p:nvSpPr>
          <p:cNvPr id="46" name="Round Diagonal Corner Rectangle 45"/>
          <p:cNvSpPr/>
          <p:nvPr/>
        </p:nvSpPr>
        <p:spPr>
          <a:xfrm>
            <a:off x="6807332" y="3745174"/>
            <a:ext cx="1104869" cy="246827"/>
          </a:xfrm>
          <a:prstGeom prst="round2DiagRect">
            <a:avLst/>
          </a:prstGeom>
          <a:solidFill>
            <a:schemeClr val="accent1"/>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GB" sz="700" b="0" i="0" u="none" strike="noStrike" kern="0" cap="none" spc="0" normalizeH="0" baseline="0" noProof="0" dirty="0">
                <a:ln>
                  <a:noFill/>
                </a:ln>
                <a:solidFill>
                  <a:schemeClr val="bg1"/>
                </a:solidFill>
                <a:effectLst/>
                <a:uLnTx/>
                <a:uFillTx/>
                <a:ea typeface="+mn-ea"/>
                <a:cs typeface="Arial" panose="020B0604020202020204" pitchFamily="34" charset="0"/>
              </a:rPr>
              <a:t>Black</a:t>
            </a:r>
            <a:r>
              <a:rPr kumimoji="0" lang="en-GB" sz="700" b="0" i="0" u="none" strike="noStrike" kern="0" cap="none" spc="0" normalizeH="0" noProof="0" dirty="0">
                <a:ln>
                  <a:noFill/>
                </a:ln>
                <a:solidFill>
                  <a:schemeClr val="bg1"/>
                </a:solidFill>
                <a:effectLst/>
                <a:uLnTx/>
                <a:uFillTx/>
                <a:ea typeface="+mn-ea"/>
                <a:cs typeface="Arial" panose="020B0604020202020204" pitchFamily="34" charset="0"/>
              </a:rPr>
              <a:t> Box </a:t>
            </a:r>
          </a:p>
          <a:p>
            <a:pPr marL="0" marR="0" indent="0" algn="ctr" defTabSz="914400" eaLnBrk="1" fontAlgn="auto" latinLnBrk="0" hangingPunct="1">
              <a:lnSpc>
                <a:spcPct val="100000"/>
              </a:lnSpc>
              <a:spcBef>
                <a:spcPts val="0"/>
              </a:spcBef>
              <a:spcAft>
                <a:spcPts val="0"/>
              </a:spcAft>
              <a:buClrTx/>
              <a:buSzTx/>
              <a:buFontTx/>
              <a:buNone/>
              <a:tabLst/>
            </a:pPr>
            <a:r>
              <a:rPr kumimoji="0" lang="en-GB" sz="700" b="0" i="0" u="none" strike="noStrike" kern="0" cap="none" spc="0" normalizeH="0" noProof="0" dirty="0">
                <a:ln>
                  <a:noFill/>
                </a:ln>
                <a:solidFill>
                  <a:schemeClr val="bg1"/>
                </a:solidFill>
                <a:effectLst/>
                <a:uLnTx/>
                <a:uFillTx/>
                <a:ea typeface="+mn-ea"/>
                <a:cs typeface="Arial" panose="020B0604020202020204" pitchFamily="34" charset="0"/>
              </a:rPr>
              <a:t>Penetration Testing</a:t>
            </a:r>
            <a:endParaRPr kumimoji="0" lang="en-GB" sz="7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sp>
        <p:nvSpPr>
          <p:cNvPr id="47" name="Round Diagonal Corner Rectangle 46"/>
          <p:cNvSpPr/>
          <p:nvPr/>
        </p:nvSpPr>
        <p:spPr>
          <a:xfrm>
            <a:off x="6833175" y="4086482"/>
            <a:ext cx="1079026" cy="246827"/>
          </a:xfrm>
          <a:prstGeom prst="round2DiagRect">
            <a:avLst/>
          </a:prstGeom>
          <a:solidFill>
            <a:schemeClr val="accent1"/>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GB" sz="700" b="0" i="0" u="none" strike="noStrike" kern="0" cap="none" spc="0" normalizeH="0" baseline="0" noProof="0" dirty="0">
                <a:ln>
                  <a:noFill/>
                </a:ln>
                <a:solidFill>
                  <a:schemeClr val="bg1"/>
                </a:solidFill>
                <a:effectLst/>
                <a:uLnTx/>
                <a:uFillTx/>
                <a:ea typeface="+mn-ea"/>
                <a:cs typeface="Arial" panose="020B0604020202020204" pitchFamily="34" charset="0"/>
              </a:rPr>
              <a:t>White</a:t>
            </a:r>
            <a:r>
              <a:rPr kumimoji="0" lang="en-GB" sz="700" b="0" i="0" u="none" strike="noStrike" kern="0" cap="none" spc="0" normalizeH="0" noProof="0" dirty="0">
                <a:ln>
                  <a:noFill/>
                </a:ln>
                <a:solidFill>
                  <a:schemeClr val="bg1"/>
                </a:solidFill>
                <a:effectLst/>
                <a:uLnTx/>
                <a:uFillTx/>
                <a:ea typeface="+mn-ea"/>
                <a:cs typeface="Arial" panose="020B0604020202020204" pitchFamily="34" charset="0"/>
              </a:rPr>
              <a:t> Box </a:t>
            </a:r>
            <a:r>
              <a:rPr lang="en-GB" sz="700" kern="0" dirty="0">
                <a:solidFill>
                  <a:schemeClr val="bg1"/>
                </a:solidFill>
                <a:cs typeface="Arial" panose="020B0604020202020204" pitchFamily="34" charset="0"/>
              </a:rPr>
              <a:t>Penetration </a:t>
            </a:r>
            <a:r>
              <a:rPr kumimoji="0" lang="en-GB" sz="700" b="0" i="0" u="none" strike="noStrike" kern="0" cap="none" spc="0" normalizeH="0" noProof="0" dirty="0">
                <a:ln>
                  <a:noFill/>
                </a:ln>
                <a:solidFill>
                  <a:schemeClr val="bg1"/>
                </a:solidFill>
                <a:effectLst/>
                <a:uLnTx/>
                <a:uFillTx/>
                <a:ea typeface="+mn-ea"/>
                <a:cs typeface="Arial" panose="020B0604020202020204" pitchFamily="34" charset="0"/>
              </a:rPr>
              <a:t>Testing</a:t>
            </a:r>
            <a:endParaRPr kumimoji="0" lang="en-GB" sz="7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sp>
        <p:nvSpPr>
          <p:cNvPr id="51" name="Round Diagonal Corner Rectangle 50"/>
          <p:cNvSpPr/>
          <p:nvPr/>
        </p:nvSpPr>
        <p:spPr>
          <a:xfrm>
            <a:off x="6823774" y="4427791"/>
            <a:ext cx="1086739" cy="246827"/>
          </a:xfrm>
          <a:prstGeom prst="round2DiagRect">
            <a:avLst/>
          </a:prstGeom>
          <a:solidFill>
            <a:schemeClr val="accent1"/>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GB" sz="700" kern="0" dirty="0">
                <a:solidFill>
                  <a:schemeClr val="bg1"/>
                </a:solidFill>
                <a:ea typeface="+mn-ea"/>
                <a:cs typeface="Arial" panose="020B0604020202020204" pitchFamily="34" charset="0"/>
              </a:rPr>
              <a:t>ICU Integrated Testing</a:t>
            </a:r>
            <a:endParaRPr kumimoji="0" lang="en-GB" sz="7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cxnSp>
        <p:nvCxnSpPr>
          <p:cNvPr id="57" name="Straight Connector 56"/>
          <p:cNvCxnSpPr/>
          <p:nvPr/>
        </p:nvCxnSpPr>
        <p:spPr>
          <a:xfrm>
            <a:off x="2875500" y="1250282"/>
            <a:ext cx="6095804" cy="2551"/>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2880014" y="1819874"/>
            <a:ext cx="809379" cy="754053"/>
          </a:xfrm>
          <a:prstGeom prst="rect">
            <a:avLst/>
          </a:prstGeom>
          <a:noFill/>
        </p:spPr>
        <p:txBody>
          <a:bodyPr wrap="square" lIns="0" tIns="0" rIns="0" bIns="0" rtlCol="0">
            <a:spAutoFit/>
          </a:bodyPr>
          <a:lstStyle/>
          <a:p>
            <a:pPr marL="117475" indent="-117475">
              <a:buFont typeface="Arial" charset="0"/>
              <a:buChar char="•"/>
            </a:pPr>
            <a:r>
              <a:rPr lang="en-GB" sz="700" i="1" dirty="0">
                <a:solidFill>
                  <a:srgbClr val="1D3649"/>
                </a:solidFill>
              </a:rPr>
              <a:t>Application Questionnaire</a:t>
            </a:r>
          </a:p>
          <a:p>
            <a:pPr marL="117475" indent="-117475">
              <a:buFont typeface="Arial" charset="0"/>
              <a:buChar char="•"/>
            </a:pPr>
            <a:r>
              <a:rPr lang="en-GB" sz="700" i="1" dirty="0">
                <a:solidFill>
                  <a:srgbClr val="1D3649"/>
                </a:solidFill>
              </a:rPr>
              <a:t>Defined functional and non-functional requirements published in ALM</a:t>
            </a:r>
          </a:p>
        </p:txBody>
      </p:sp>
      <p:sp>
        <p:nvSpPr>
          <p:cNvPr id="59" name="TextBox 58"/>
          <p:cNvSpPr txBox="1"/>
          <p:nvPr/>
        </p:nvSpPr>
        <p:spPr>
          <a:xfrm>
            <a:off x="5930822" y="3778118"/>
            <a:ext cx="928417" cy="123111"/>
          </a:xfrm>
          <a:prstGeom prst="rect">
            <a:avLst/>
          </a:prstGeom>
          <a:noFill/>
        </p:spPr>
        <p:txBody>
          <a:bodyPr wrap="square" lIns="0" tIns="0" rIns="0" bIns="0" rtlCol="0">
            <a:spAutoFit/>
          </a:bodyPr>
          <a:lstStyle/>
          <a:p>
            <a:endParaRPr lang="en-GB" sz="800" dirty="0">
              <a:solidFill>
                <a:srgbClr val="1D3649"/>
              </a:solidFill>
            </a:endParaRPr>
          </a:p>
        </p:txBody>
      </p:sp>
      <p:sp>
        <p:nvSpPr>
          <p:cNvPr id="61" name="Round Diagonal Corner Rectangle 60"/>
          <p:cNvSpPr/>
          <p:nvPr/>
        </p:nvSpPr>
        <p:spPr>
          <a:xfrm>
            <a:off x="8314617" y="4113186"/>
            <a:ext cx="731021" cy="246827"/>
          </a:xfrm>
          <a:prstGeom prst="round2DiagRect">
            <a:avLst/>
          </a:prstGeom>
          <a:solidFill>
            <a:schemeClr val="bg1">
              <a:lumMod val="85000"/>
            </a:schemeClr>
          </a:solidFill>
          <a:ln w="19050"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GB" sz="700" kern="0" noProof="0" dirty="0">
                <a:solidFill>
                  <a:srgbClr val="002060"/>
                </a:solidFill>
                <a:ea typeface="+mn-ea"/>
                <a:cs typeface="Arial" panose="020B0604020202020204" pitchFamily="34" charset="0"/>
              </a:rPr>
              <a:t>Validated software</a:t>
            </a:r>
            <a:endParaRPr kumimoji="0" lang="en-GB" sz="700" b="0" i="0" u="none" strike="noStrike" kern="0" cap="none" spc="0" normalizeH="0" baseline="0" noProof="0" dirty="0">
              <a:ln>
                <a:noFill/>
              </a:ln>
              <a:solidFill>
                <a:srgbClr val="002060"/>
              </a:solidFill>
              <a:effectLst/>
              <a:uLnTx/>
              <a:uFillTx/>
              <a:ea typeface="+mn-ea"/>
              <a:cs typeface="Arial" panose="020B0604020202020204" pitchFamily="34" charset="0"/>
            </a:endParaRPr>
          </a:p>
        </p:txBody>
      </p:sp>
      <p:sp>
        <p:nvSpPr>
          <p:cNvPr id="62" name="TextBox 61"/>
          <p:cNvSpPr txBox="1"/>
          <p:nvPr/>
        </p:nvSpPr>
        <p:spPr>
          <a:xfrm>
            <a:off x="4163487" y="3737857"/>
            <a:ext cx="1086478" cy="538609"/>
          </a:xfrm>
          <a:prstGeom prst="rect">
            <a:avLst/>
          </a:prstGeom>
          <a:noFill/>
        </p:spPr>
        <p:txBody>
          <a:bodyPr wrap="square" lIns="0" tIns="0" rIns="0" bIns="0" rtlCol="0">
            <a:spAutoFit/>
          </a:bodyPr>
          <a:lstStyle/>
          <a:p>
            <a:pPr marL="117475" indent="-117475">
              <a:buFont typeface="Arial" charset="0"/>
              <a:buChar char="•"/>
            </a:pPr>
            <a:r>
              <a:rPr lang="en-GB" sz="700" i="1" dirty="0">
                <a:solidFill>
                  <a:srgbClr val="1D3649"/>
                </a:solidFill>
              </a:rPr>
              <a:t>Source code finger printed</a:t>
            </a:r>
          </a:p>
          <a:p>
            <a:pPr marL="117475" indent="-117475">
              <a:buFont typeface="Arial" charset="0"/>
              <a:buChar char="•"/>
            </a:pPr>
            <a:r>
              <a:rPr lang="en-GB" sz="700" i="1" dirty="0">
                <a:solidFill>
                  <a:srgbClr val="1D3649"/>
                </a:solidFill>
              </a:rPr>
              <a:t>Source code testing automated at developer end</a:t>
            </a:r>
          </a:p>
        </p:txBody>
      </p:sp>
      <p:sp>
        <p:nvSpPr>
          <p:cNvPr id="63" name="Round Diagonal Corner Rectangle 62"/>
          <p:cNvSpPr/>
          <p:nvPr/>
        </p:nvSpPr>
        <p:spPr>
          <a:xfrm>
            <a:off x="8057672" y="1339255"/>
            <a:ext cx="913632" cy="304800"/>
          </a:xfrm>
          <a:prstGeom prst="round2DiagRect">
            <a:avLst/>
          </a:prstGeom>
          <a:solidFill>
            <a:schemeClr val="accent6"/>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GB" sz="800" kern="0" dirty="0">
                <a:ea typeface="+mn-ea"/>
                <a:cs typeface="Arial" panose="020B0604020202020204" pitchFamily="34" charset="0"/>
              </a:rPr>
              <a:t>Production</a:t>
            </a:r>
            <a:endParaRPr kumimoji="0" lang="en-GB" sz="800" b="0" i="0" u="none" strike="noStrike" kern="0" cap="none" spc="0" normalizeH="0" baseline="0" noProof="0" dirty="0">
              <a:ln>
                <a:noFill/>
              </a:ln>
              <a:effectLst/>
              <a:uLnTx/>
              <a:uFillTx/>
              <a:ea typeface="+mn-ea"/>
              <a:cs typeface="Arial" panose="020B0604020202020204" pitchFamily="34" charset="0"/>
            </a:endParaRPr>
          </a:p>
        </p:txBody>
      </p:sp>
      <p:sp>
        <p:nvSpPr>
          <p:cNvPr id="64" name="TextBox 63"/>
          <p:cNvSpPr txBox="1"/>
          <p:nvPr/>
        </p:nvSpPr>
        <p:spPr>
          <a:xfrm>
            <a:off x="5479116" y="3724194"/>
            <a:ext cx="1081403" cy="538609"/>
          </a:xfrm>
          <a:prstGeom prst="rect">
            <a:avLst/>
          </a:prstGeom>
          <a:noFill/>
        </p:spPr>
        <p:txBody>
          <a:bodyPr wrap="square" lIns="0" tIns="0" rIns="0" bIns="0" rtlCol="0">
            <a:spAutoFit/>
          </a:bodyPr>
          <a:lstStyle/>
          <a:p>
            <a:pPr marL="117475" indent="-117475">
              <a:buFont typeface="Arial" charset="0"/>
              <a:buChar char="•"/>
            </a:pPr>
            <a:r>
              <a:rPr lang="en-GB" sz="700" i="1" dirty="0">
                <a:solidFill>
                  <a:srgbClr val="1D3649"/>
                </a:solidFill>
              </a:rPr>
              <a:t>Scheduled scanning of nightly / alpha builds</a:t>
            </a:r>
          </a:p>
          <a:p>
            <a:pPr marL="117475" indent="-117475">
              <a:buFont typeface="Arial" charset="0"/>
              <a:buChar char="•"/>
            </a:pPr>
            <a:r>
              <a:rPr lang="en-GB" sz="700" i="1" dirty="0">
                <a:solidFill>
                  <a:srgbClr val="1D3649"/>
                </a:solidFill>
              </a:rPr>
              <a:t>Scanned results integrated to bug tracker</a:t>
            </a:r>
          </a:p>
        </p:txBody>
      </p:sp>
      <p:sp>
        <p:nvSpPr>
          <p:cNvPr id="65" name="TextBox 64"/>
          <p:cNvSpPr txBox="1"/>
          <p:nvPr/>
        </p:nvSpPr>
        <p:spPr>
          <a:xfrm>
            <a:off x="1050502" y="1833999"/>
            <a:ext cx="771705" cy="323165"/>
          </a:xfrm>
          <a:prstGeom prst="rect">
            <a:avLst/>
          </a:prstGeom>
          <a:noFill/>
          <a:ln>
            <a:noFill/>
          </a:ln>
        </p:spPr>
        <p:txBody>
          <a:bodyPr wrap="square" lIns="0" tIns="0" rIns="0" bIns="0" rtlCol="0">
            <a:spAutoFit/>
          </a:bodyPr>
          <a:lstStyle/>
          <a:p>
            <a:pPr algn="ctr"/>
            <a:r>
              <a:rPr lang="en-GB" sz="700" b="1" dirty="0">
                <a:solidFill>
                  <a:srgbClr val="1D3649"/>
                </a:solidFill>
              </a:rPr>
              <a:t>Managed Secure Development  </a:t>
            </a:r>
          </a:p>
          <a:p>
            <a:pPr algn="ctr"/>
            <a:r>
              <a:rPr lang="en-GB" sz="700" b="1" dirty="0">
                <a:solidFill>
                  <a:srgbClr val="1D3649"/>
                </a:solidFill>
              </a:rPr>
              <a:t>As A Service</a:t>
            </a:r>
          </a:p>
        </p:txBody>
      </p:sp>
      <p:pic>
        <p:nvPicPr>
          <p:cNvPr id="91" name="Picture 90"/>
          <p:cNvPicPr>
            <a:picLocks noChangeAspect="1"/>
          </p:cNvPicPr>
          <p:nvPr/>
        </p:nvPicPr>
        <p:blipFill>
          <a:blip r:embed="rId4"/>
          <a:stretch>
            <a:fillRect/>
          </a:stretch>
        </p:blipFill>
        <p:spPr>
          <a:xfrm>
            <a:off x="1006175" y="2254026"/>
            <a:ext cx="803160" cy="160818"/>
          </a:xfrm>
          <a:prstGeom prst="rect">
            <a:avLst/>
          </a:prstGeom>
        </p:spPr>
      </p:pic>
      <p:sp>
        <p:nvSpPr>
          <p:cNvPr id="90" name="Rectangle 89"/>
          <p:cNvSpPr/>
          <p:nvPr/>
        </p:nvSpPr>
        <p:spPr>
          <a:xfrm>
            <a:off x="4180267" y="1790244"/>
            <a:ext cx="2438400" cy="954107"/>
          </a:xfrm>
          <a:prstGeom prst="rect">
            <a:avLst/>
          </a:prstGeom>
        </p:spPr>
        <p:txBody>
          <a:bodyPr wrap="square">
            <a:spAutoFit/>
          </a:bodyPr>
          <a:lstStyle/>
          <a:p>
            <a:pPr marL="115888" marR="0" indent="-115888" defTabSz="914400" eaLnBrk="1" fontAlgn="auto" latinLnBrk="0" hangingPunct="1">
              <a:lnSpc>
                <a:spcPct val="100000"/>
              </a:lnSpc>
              <a:spcBef>
                <a:spcPts val="0"/>
              </a:spcBef>
              <a:spcAft>
                <a:spcPts val="0"/>
              </a:spcAft>
              <a:buClrTx/>
              <a:buSzTx/>
              <a:buFont typeface="Arial" charset="0"/>
              <a:buChar char="•"/>
            </a:pPr>
            <a:r>
              <a:rPr lang="en-GB" sz="700" kern="0" dirty="0">
                <a:cs typeface="Arial" panose="020B0604020202020204" pitchFamily="34" charset="0"/>
              </a:rPr>
              <a:t>Security requirements translated into architecture &amp; design, development and testing tasks</a:t>
            </a:r>
          </a:p>
          <a:p>
            <a:pPr marL="115888" marR="0" indent="-115888" defTabSz="914400" eaLnBrk="1" fontAlgn="auto" latinLnBrk="0" hangingPunct="1">
              <a:lnSpc>
                <a:spcPct val="100000"/>
              </a:lnSpc>
              <a:spcBef>
                <a:spcPts val="0"/>
              </a:spcBef>
              <a:spcAft>
                <a:spcPts val="0"/>
              </a:spcAft>
              <a:buClrTx/>
              <a:buSzTx/>
              <a:buFont typeface="Arial" charset="0"/>
              <a:buChar char="•"/>
            </a:pPr>
            <a:r>
              <a:rPr lang="en-GB" sz="700" kern="0" dirty="0">
                <a:cs typeface="Arial" panose="020B0604020202020204" pitchFamily="34" charset="0"/>
              </a:rPr>
              <a:t>In time Secure coding guidance aligned with security requirements</a:t>
            </a:r>
          </a:p>
          <a:p>
            <a:pPr marL="115888" marR="0" indent="-115888" defTabSz="914400" eaLnBrk="1" fontAlgn="auto" latinLnBrk="0" hangingPunct="1">
              <a:lnSpc>
                <a:spcPct val="100000"/>
              </a:lnSpc>
              <a:spcBef>
                <a:spcPts val="0"/>
              </a:spcBef>
              <a:spcAft>
                <a:spcPts val="0"/>
              </a:spcAft>
              <a:buClrTx/>
              <a:buSzTx/>
              <a:buFont typeface="Arial" charset="0"/>
              <a:buChar char="•"/>
            </a:pPr>
            <a:r>
              <a:rPr lang="en-GB" sz="700" kern="0" dirty="0">
                <a:cs typeface="Arial" panose="020B0604020202020204" pitchFamily="34" charset="0"/>
              </a:rPr>
              <a:t>Tasks synchronization with ALM tools</a:t>
            </a:r>
          </a:p>
          <a:p>
            <a:pPr marL="115888" marR="0" indent="-115888" defTabSz="914400" eaLnBrk="1" fontAlgn="auto" latinLnBrk="0" hangingPunct="1">
              <a:lnSpc>
                <a:spcPct val="100000"/>
              </a:lnSpc>
              <a:spcBef>
                <a:spcPts val="0"/>
              </a:spcBef>
              <a:spcAft>
                <a:spcPts val="0"/>
              </a:spcAft>
              <a:buClrTx/>
              <a:buSzTx/>
              <a:buFont typeface="Arial" charset="0"/>
              <a:buChar char="•"/>
            </a:pPr>
            <a:r>
              <a:rPr lang="en-GB" sz="700" kern="0" dirty="0">
                <a:cs typeface="Arial" panose="020B0604020202020204" pitchFamily="34" charset="0"/>
              </a:rPr>
              <a:t>Tasks verification by importing security testing results</a:t>
            </a:r>
          </a:p>
          <a:p>
            <a:pPr marL="115888" marR="0" indent="-115888" defTabSz="914400" eaLnBrk="1" fontAlgn="auto" latinLnBrk="0" hangingPunct="1">
              <a:lnSpc>
                <a:spcPct val="100000"/>
              </a:lnSpc>
              <a:spcBef>
                <a:spcPts val="0"/>
              </a:spcBef>
              <a:spcAft>
                <a:spcPts val="0"/>
              </a:spcAft>
              <a:buClrTx/>
              <a:buSzTx/>
              <a:buFont typeface="Arial" charset="0"/>
              <a:buChar char="•"/>
            </a:pPr>
            <a:r>
              <a:rPr lang="en-GB" sz="700" kern="0" dirty="0">
                <a:cs typeface="Arial" panose="020B0604020202020204" pitchFamily="34" charset="0"/>
              </a:rPr>
              <a:t>Completed tasks mapping against regulatory requirements for compliance check</a:t>
            </a:r>
          </a:p>
        </p:txBody>
      </p:sp>
      <p:sp>
        <p:nvSpPr>
          <p:cNvPr id="94" name="Right Arrow 93"/>
          <p:cNvSpPr/>
          <p:nvPr/>
        </p:nvSpPr>
        <p:spPr>
          <a:xfrm>
            <a:off x="6619576" y="4162137"/>
            <a:ext cx="197816" cy="159871"/>
          </a:xfrm>
          <a:prstGeom prst="rightArrow">
            <a:avLst/>
          </a:prstGeom>
          <a:solidFill>
            <a:schemeClr val="accent1"/>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4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sp>
        <p:nvSpPr>
          <p:cNvPr id="95" name="Right Arrow 94"/>
          <p:cNvSpPr/>
          <p:nvPr/>
        </p:nvSpPr>
        <p:spPr>
          <a:xfrm>
            <a:off x="8032182" y="4156983"/>
            <a:ext cx="197816" cy="159871"/>
          </a:xfrm>
          <a:prstGeom prst="rightArrow">
            <a:avLst/>
          </a:prstGeom>
          <a:solidFill>
            <a:schemeClr val="accent1"/>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4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sp>
        <p:nvSpPr>
          <p:cNvPr id="93" name="Rectangle 92"/>
          <p:cNvSpPr/>
          <p:nvPr/>
        </p:nvSpPr>
        <p:spPr>
          <a:xfrm>
            <a:off x="1058490" y="3539924"/>
            <a:ext cx="1983713" cy="307777"/>
          </a:xfrm>
          <a:prstGeom prst="rect">
            <a:avLst/>
          </a:prstGeom>
        </p:spPr>
        <p:txBody>
          <a:bodyPr wrap="square">
            <a:spAutoFit/>
          </a:bodyPr>
          <a:lstStyle/>
          <a:p>
            <a:pPr algn="ctr"/>
            <a:r>
              <a:rPr lang="en-GB" sz="700" b="1" dirty="0">
                <a:solidFill>
                  <a:srgbClr val="1D3649"/>
                </a:solidFill>
              </a:rPr>
              <a:t>Cyber Threat Intelligence (CTI)</a:t>
            </a:r>
          </a:p>
          <a:p>
            <a:pPr algn="ctr"/>
            <a:r>
              <a:rPr lang="en-GB" sz="700" b="1" dirty="0">
                <a:solidFill>
                  <a:srgbClr val="1D3649"/>
                </a:solidFill>
              </a:rPr>
              <a:t>As A Service</a:t>
            </a:r>
          </a:p>
        </p:txBody>
      </p:sp>
      <p:grpSp>
        <p:nvGrpSpPr>
          <p:cNvPr id="101" name="Group 100"/>
          <p:cNvGrpSpPr/>
          <p:nvPr/>
        </p:nvGrpSpPr>
        <p:grpSpPr>
          <a:xfrm>
            <a:off x="2745407" y="3770635"/>
            <a:ext cx="1040303" cy="659056"/>
            <a:chOff x="1403361" y="3314699"/>
            <a:chExt cx="1281868" cy="757251"/>
          </a:xfrm>
        </p:grpSpPr>
        <p:sp>
          <p:nvSpPr>
            <p:cNvPr id="98" name="Oval 97"/>
            <p:cNvSpPr/>
            <p:nvPr/>
          </p:nvSpPr>
          <p:spPr>
            <a:xfrm>
              <a:off x="1403361" y="3314699"/>
              <a:ext cx="1281868" cy="757251"/>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sz="700" dirty="0">
                <a:solidFill>
                  <a:srgbClr val="1D3649"/>
                </a:solidFill>
              </a:endParaRPr>
            </a:p>
          </p:txBody>
        </p:sp>
        <p:sp>
          <p:nvSpPr>
            <p:cNvPr id="99" name="Rectangle 98"/>
            <p:cNvSpPr/>
            <p:nvPr/>
          </p:nvSpPr>
          <p:spPr>
            <a:xfrm>
              <a:off x="1479873" y="3377833"/>
              <a:ext cx="1177028" cy="636540"/>
            </a:xfrm>
            <a:prstGeom prst="rect">
              <a:avLst/>
            </a:prstGeom>
          </p:spPr>
          <p:txBody>
            <a:bodyPr wrap="square">
              <a:spAutoFit/>
            </a:bodyPr>
            <a:lstStyle/>
            <a:p>
              <a:pPr algn="ctr"/>
              <a:r>
                <a:rPr lang="en-GB" sz="600" dirty="0">
                  <a:solidFill>
                    <a:srgbClr val="1D3649"/>
                  </a:solidFill>
                </a:rPr>
                <a:t>Vehicle software and threat and vulnerability intelligence aggregation and correlation</a:t>
              </a:r>
            </a:p>
          </p:txBody>
        </p:sp>
      </p:grpSp>
      <p:cxnSp>
        <p:nvCxnSpPr>
          <p:cNvPr id="104" name="Straight Arrow Connector 103"/>
          <p:cNvCxnSpPr>
            <a:stCxn id="29" idx="3"/>
            <a:endCxn id="98" idx="2"/>
          </p:cNvCxnSpPr>
          <p:nvPr/>
        </p:nvCxnSpPr>
        <p:spPr>
          <a:xfrm>
            <a:off x="2343560" y="4038847"/>
            <a:ext cx="401847" cy="61316"/>
          </a:xfrm>
          <a:prstGeom prst="straightConnector1">
            <a:avLst/>
          </a:prstGeom>
          <a:ln w="9525">
            <a:tailEnd type="triangle"/>
          </a:ln>
        </p:spPr>
        <p:style>
          <a:lnRef idx="3">
            <a:schemeClr val="dk1"/>
          </a:lnRef>
          <a:fillRef idx="0">
            <a:schemeClr val="dk1"/>
          </a:fillRef>
          <a:effectRef idx="2">
            <a:schemeClr val="dk1"/>
          </a:effectRef>
          <a:fontRef idx="minor">
            <a:schemeClr val="tx1"/>
          </a:fontRef>
        </p:style>
      </p:cxnSp>
      <p:cxnSp>
        <p:nvCxnSpPr>
          <p:cNvPr id="107" name="Straight Arrow Connector 106"/>
          <p:cNvCxnSpPr>
            <a:stCxn id="24" idx="4"/>
            <a:endCxn id="98" idx="2"/>
          </p:cNvCxnSpPr>
          <p:nvPr/>
        </p:nvCxnSpPr>
        <p:spPr>
          <a:xfrm flipV="1">
            <a:off x="2115312" y="4100163"/>
            <a:ext cx="630095" cy="423884"/>
          </a:xfrm>
          <a:prstGeom prst="straightConnector1">
            <a:avLst/>
          </a:prstGeom>
          <a:ln w="9525">
            <a:tailEnd type="triangle"/>
          </a:ln>
        </p:spPr>
        <p:style>
          <a:lnRef idx="3">
            <a:schemeClr val="dk1"/>
          </a:lnRef>
          <a:fillRef idx="0">
            <a:schemeClr val="dk1"/>
          </a:fillRef>
          <a:effectRef idx="2">
            <a:schemeClr val="dk1"/>
          </a:effectRef>
          <a:fontRef idx="minor">
            <a:schemeClr val="tx1"/>
          </a:fontRef>
        </p:style>
      </p:cxnSp>
      <p:cxnSp>
        <p:nvCxnSpPr>
          <p:cNvPr id="110" name="Straight Arrow Connector 109"/>
          <p:cNvCxnSpPr>
            <a:stCxn id="26" idx="3"/>
            <a:endCxn id="98" idx="2"/>
          </p:cNvCxnSpPr>
          <p:nvPr/>
        </p:nvCxnSpPr>
        <p:spPr>
          <a:xfrm flipV="1">
            <a:off x="2181573" y="4100163"/>
            <a:ext cx="563834" cy="752224"/>
          </a:xfrm>
          <a:prstGeom prst="straightConnector1">
            <a:avLst/>
          </a:prstGeom>
          <a:ln w="9525">
            <a:tailEnd type="triangle"/>
          </a:ln>
        </p:spPr>
        <p:style>
          <a:lnRef idx="3">
            <a:schemeClr val="dk1"/>
          </a:lnRef>
          <a:fillRef idx="0">
            <a:schemeClr val="dk1"/>
          </a:fillRef>
          <a:effectRef idx="2">
            <a:schemeClr val="dk1"/>
          </a:effectRef>
          <a:fontRef idx="minor">
            <a:schemeClr val="tx1"/>
          </a:fontRef>
        </p:style>
      </p:cxnSp>
      <p:sp>
        <p:nvSpPr>
          <p:cNvPr id="131" name="Can 130"/>
          <p:cNvSpPr/>
          <p:nvPr/>
        </p:nvSpPr>
        <p:spPr>
          <a:xfrm>
            <a:off x="2394987" y="2799305"/>
            <a:ext cx="340262" cy="227262"/>
          </a:xfrm>
          <a:prstGeom prst="can">
            <a:avLst>
              <a:gd name="adj" fmla="val 27181"/>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4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sp>
        <p:nvSpPr>
          <p:cNvPr id="132" name="Can 131"/>
          <p:cNvSpPr/>
          <p:nvPr/>
        </p:nvSpPr>
        <p:spPr>
          <a:xfrm>
            <a:off x="5552798" y="2799305"/>
            <a:ext cx="340262" cy="227262"/>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4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sp>
        <p:nvSpPr>
          <p:cNvPr id="133" name="Can 132"/>
          <p:cNvSpPr/>
          <p:nvPr/>
        </p:nvSpPr>
        <p:spPr>
          <a:xfrm>
            <a:off x="3446264" y="2799305"/>
            <a:ext cx="361895" cy="227262"/>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4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sp>
        <p:nvSpPr>
          <p:cNvPr id="1026" name="Rectangle 1025"/>
          <p:cNvSpPr/>
          <p:nvPr/>
        </p:nvSpPr>
        <p:spPr>
          <a:xfrm>
            <a:off x="1320414" y="2759048"/>
            <a:ext cx="1058358" cy="307777"/>
          </a:xfrm>
          <a:prstGeom prst="rect">
            <a:avLst/>
          </a:prstGeom>
        </p:spPr>
        <p:txBody>
          <a:bodyPr wrap="square">
            <a:spAutoFit/>
          </a:bodyPr>
          <a:lstStyle/>
          <a:p>
            <a:pPr algn="ctr"/>
            <a:r>
              <a:rPr lang="en-GB" sz="700" dirty="0">
                <a:solidFill>
                  <a:srgbClr val="1D3649"/>
                </a:solidFill>
              </a:rPr>
              <a:t>Threat and </a:t>
            </a:r>
          </a:p>
          <a:p>
            <a:pPr algn="ctr"/>
            <a:r>
              <a:rPr lang="en-GB" sz="700" dirty="0">
                <a:solidFill>
                  <a:srgbClr val="1D3649"/>
                </a:solidFill>
              </a:rPr>
              <a:t>counter-measures DB</a:t>
            </a:r>
          </a:p>
        </p:txBody>
      </p:sp>
      <p:sp>
        <p:nvSpPr>
          <p:cNvPr id="1027" name="Rectangle 1026"/>
          <p:cNvSpPr/>
          <p:nvPr/>
        </p:nvSpPr>
        <p:spPr>
          <a:xfrm>
            <a:off x="4669969" y="2759048"/>
            <a:ext cx="936329" cy="307777"/>
          </a:xfrm>
          <a:prstGeom prst="rect">
            <a:avLst/>
          </a:prstGeom>
        </p:spPr>
        <p:txBody>
          <a:bodyPr wrap="square">
            <a:spAutoFit/>
          </a:bodyPr>
          <a:lstStyle/>
          <a:p>
            <a:pPr algn="ctr"/>
            <a:r>
              <a:rPr lang="en-GB" sz="700" dirty="0">
                <a:solidFill>
                  <a:srgbClr val="1D3649"/>
                </a:solidFill>
              </a:rPr>
              <a:t>Software coding, </a:t>
            </a:r>
          </a:p>
          <a:p>
            <a:pPr algn="ctr"/>
            <a:r>
              <a:rPr lang="en-GB" sz="700" dirty="0">
                <a:solidFill>
                  <a:srgbClr val="1D3649"/>
                </a:solidFill>
              </a:rPr>
              <a:t>design guidelines</a:t>
            </a:r>
          </a:p>
        </p:txBody>
      </p:sp>
      <p:sp>
        <p:nvSpPr>
          <p:cNvPr id="1028" name="Rectangle 1027"/>
          <p:cNvSpPr/>
          <p:nvPr/>
        </p:nvSpPr>
        <p:spPr>
          <a:xfrm>
            <a:off x="2827580" y="2759048"/>
            <a:ext cx="647861" cy="307777"/>
          </a:xfrm>
          <a:prstGeom prst="rect">
            <a:avLst/>
          </a:prstGeom>
        </p:spPr>
        <p:txBody>
          <a:bodyPr wrap="square">
            <a:spAutoFit/>
          </a:bodyPr>
          <a:lstStyle/>
          <a:p>
            <a:pPr algn="ctr"/>
            <a:r>
              <a:rPr lang="en-GB" sz="700" dirty="0">
                <a:solidFill>
                  <a:srgbClr val="1D3649"/>
                </a:solidFill>
              </a:rPr>
              <a:t>App </a:t>
            </a:r>
          </a:p>
          <a:p>
            <a:pPr algn="ctr"/>
            <a:r>
              <a:rPr lang="en-GB" sz="700" dirty="0">
                <a:solidFill>
                  <a:srgbClr val="1D3649"/>
                </a:solidFill>
              </a:rPr>
              <a:t>Profile DB</a:t>
            </a:r>
          </a:p>
        </p:txBody>
      </p:sp>
      <p:cxnSp>
        <p:nvCxnSpPr>
          <p:cNvPr id="1030" name="Elbow Connector 1029"/>
          <p:cNvCxnSpPr>
            <a:stCxn id="98" idx="0"/>
            <a:endCxn id="131" idx="3"/>
          </p:cNvCxnSpPr>
          <p:nvPr/>
        </p:nvCxnSpPr>
        <p:spPr>
          <a:xfrm rot="16200000" flipV="1">
            <a:off x="2543305" y="3048380"/>
            <a:ext cx="744068" cy="700441"/>
          </a:xfrm>
          <a:prstGeom prst="bentConnector3">
            <a:avLst>
              <a:gd name="adj1" fmla="val 5000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stCxn id="98" idx="0"/>
            <a:endCxn id="133" idx="3"/>
          </p:cNvCxnSpPr>
          <p:nvPr/>
        </p:nvCxnSpPr>
        <p:spPr>
          <a:xfrm rot="5400000" flipH="1" flipV="1">
            <a:off x="3074351" y="3217775"/>
            <a:ext cx="744068" cy="361653"/>
          </a:xfrm>
          <a:prstGeom prst="bentConnector3">
            <a:avLst>
              <a:gd name="adj1" fmla="val 5000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Elbow Connector 144"/>
          <p:cNvCxnSpPr>
            <a:stCxn id="98" idx="0"/>
            <a:endCxn id="132" idx="3"/>
          </p:cNvCxnSpPr>
          <p:nvPr/>
        </p:nvCxnSpPr>
        <p:spPr>
          <a:xfrm rot="5400000" flipH="1" flipV="1">
            <a:off x="4122210" y="2169916"/>
            <a:ext cx="744068" cy="2457370"/>
          </a:xfrm>
          <a:prstGeom prst="bentConnector3">
            <a:avLst>
              <a:gd name="adj1" fmla="val 5000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9" name="Elbow Connector 148"/>
          <p:cNvCxnSpPr>
            <a:stCxn id="5" idx="0"/>
            <a:endCxn id="132" idx="4"/>
          </p:cNvCxnSpPr>
          <p:nvPr/>
        </p:nvCxnSpPr>
        <p:spPr>
          <a:xfrm rot="16200000" flipV="1">
            <a:off x="5666343" y="3139654"/>
            <a:ext cx="607603" cy="154168"/>
          </a:xfrm>
          <a:prstGeom prst="bentConnector2">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5" idx="2"/>
            <a:endCxn id="98" idx="4"/>
          </p:cNvCxnSpPr>
          <p:nvPr/>
        </p:nvCxnSpPr>
        <p:spPr>
          <a:xfrm rot="5400000" flipH="1">
            <a:off x="4258547" y="3436704"/>
            <a:ext cx="795693" cy="2781669"/>
          </a:xfrm>
          <a:prstGeom prst="bentConnector3">
            <a:avLst>
              <a:gd name="adj1" fmla="val -16070"/>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5" name="Right Arrow 184"/>
          <p:cNvSpPr/>
          <p:nvPr/>
        </p:nvSpPr>
        <p:spPr>
          <a:xfrm rot="5400000">
            <a:off x="5100085" y="3297880"/>
            <a:ext cx="289243" cy="157536"/>
          </a:xfrm>
          <a:prstGeom prst="rightArrow">
            <a:avLst/>
          </a:prstGeom>
          <a:solidFill>
            <a:schemeClr val="accent1"/>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4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sp>
        <p:nvSpPr>
          <p:cNvPr id="186" name="Right Arrow 185"/>
          <p:cNvSpPr/>
          <p:nvPr/>
        </p:nvSpPr>
        <p:spPr>
          <a:xfrm rot="16200000">
            <a:off x="5294196" y="3297878"/>
            <a:ext cx="289241" cy="157537"/>
          </a:xfrm>
          <a:prstGeom prst="rightArrow">
            <a:avLst/>
          </a:prstGeom>
          <a:solidFill>
            <a:schemeClr val="accent1"/>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4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sp>
        <p:nvSpPr>
          <p:cNvPr id="192" name="Rectangle 191"/>
          <p:cNvSpPr/>
          <p:nvPr/>
        </p:nvSpPr>
        <p:spPr>
          <a:xfrm>
            <a:off x="4789173" y="1012055"/>
            <a:ext cx="2516107" cy="215444"/>
          </a:xfrm>
          <a:prstGeom prst="rect">
            <a:avLst/>
          </a:prstGeom>
        </p:spPr>
        <p:txBody>
          <a:bodyPr wrap="square">
            <a:spAutoFit/>
          </a:bodyPr>
          <a:lstStyle/>
          <a:p>
            <a:pPr algn="ctr"/>
            <a:r>
              <a:rPr lang="en-GB" sz="800" b="1" dirty="0">
                <a:solidFill>
                  <a:srgbClr val="1D3649"/>
                </a:solidFill>
              </a:rPr>
              <a:t>Software Development LifeCycle (SDLC)</a:t>
            </a:r>
          </a:p>
        </p:txBody>
      </p:sp>
      <p:sp>
        <p:nvSpPr>
          <p:cNvPr id="1082" name="Rectangle 1081"/>
          <p:cNvSpPr/>
          <p:nvPr/>
        </p:nvSpPr>
        <p:spPr>
          <a:xfrm>
            <a:off x="6830666" y="1990143"/>
            <a:ext cx="2269285" cy="784830"/>
          </a:xfrm>
          <a:prstGeom prst="rect">
            <a:avLst/>
          </a:prstGeom>
        </p:spPr>
        <p:txBody>
          <a:bodyPr wrap="square">
            <a:spAutoFit/>
          </a:bodyPr>
          <a:lstStyle/>
          <a:p>
            <a:r>
              <a:rPr lang="en-GB" sz="900" dirty="0">
                <a:solidFill>
                  <a:srgbClr val="1D3649"/>
                </a:solidFill>
              </a:rPr>
              <a:t>A model to continuously assess, identify and mitigate software application threats and validate against established security baseline during the development lifecycle </a:t>
            </a:r>
          </a:p>
        </p:txBody>
      </p:sp>
      <p:pic>
        <p:nvPicPr>
          <p:cNvPr id="201" name="Picture 20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7551" y="4697303"/>
            <a:ext cx="869722" cy="455154"/>
          </a:xfrm>
          <a:prstGeom prst="rect">
            <a:avLst/>
          </a:prstGeom>
        </p:spPr>
      </p:pic>
      <p:sp>
        <p:nvSpPr>
          <p:cNvPr id="66" name="Rectangle 65"/>
          <p:cNvSpPr/>
          <p:nvPr/>
        </p:nvSpPr>
        <p:spPr>
          <a:xfrm>
            <a:off x="5368433" y="3551079"/>
            <a:ext cx="1332515" cy="16706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n-GB" sz="700" b="1" dirty="0">
                <a:solidFill>
                  <a:srgbClr val="1D3649"/>
                </a:solidFill>
              </a:rPr>
              <a:t>Managed Security Testing</a:t>
            </a:r>
          </a:p>
        </p:txBody>
      </p:sp>
      <p:sp>
        <p:nvSpPr>
          <p:cNvPr id="69" name="Title 3"/>
          <p:cNvSpPr>
            <a:spLocks noGrp="1"/>
          </p:cNvSpPr>
          <p:nvPr>
            <p:ph type="title"/>
          </p:nvPr>
        </p:nvSpPr>
        <p:spPr>
          <a:xfrm>
            <a:off x="1202267" y="225965"/>
            <a:ext cx="7483585" cy="615553"/>
          </a:xfrm>
        </p:spPr>
        <p:txBody>
          <a:bodyPr wrap="square">
            <a:spAutoFit/>
          </a:bodyPr>
          <a:lstStyle/>
          <a:p>
            <a:pPr lvl="2" algn="l" defTabSz="228600" rtl="0">
              <a:spcBef>
                <a:spcPct val="0"/>
              </a:spcBef>
              <a:tabLst>
                <a:tab pos="228600" algn="l"/>
              </a:tabLst>
            </a:pPr>
            <a:r>
              <a:rPr lang="en-US" sz="1600" b="1" dirty="0">
                <a:solidFill>
                  <a:schemeClr val="tx1"/>
                </a:solidFill>
              </a:rPr>
              <a:t>Secure Development Support Services - </a:t>
            </a:r>
            <a:r>
              <a:rPr lang="en-US" sz="1600" u="sng" dirty="0">
                <a:solidFill>
                  <a:schemeClr val="tx1"/>
                </a:solidFill>
              </a:rPr>
              <a:t>Requirements Management</a:t>
            </a:r>
            <a:r>
              <a:rPr lang="en-US" sz="1600" dirty="0">
                <a:solidFill>
                  <a:schemeClr val="tx1"/>
                </a:solidFill>
              </a:rPr>
              <a:t> (3/3)</a:t>
            </a:r>
            <a:br>
              <a:rPr lang="en-US" sz="1600" u="sng" baseline="0" dirty="0">
                <a:solidFill>
                  <a:schemeClr val="tx1"/>
                </a:solidFill>
              </a:rPr>
            </a:br>
            <a:r>
              <a:rPr lang="en-US" sz="800" b="1" dirty="0">
                <a:solidFill>
                  <a:schemeClr val="tx1"/>
                </a:solidFill>
              </a:rPr>
              <a:t>6948-66Y (8F)</a:t>
            </a:r>
            <a:br>
              <a:rPr lang="en-US" sz="800" b="1" dirty="0">
                <a:solidFill>
                  <a:schemeClr val="tx1"/>
                </a:solidFill>
              </a:rPr>
            </a:br>
            <a:r>
              <a:rPr lang="en-US" sz="800" b="1" dirty="0">
                <a:solidFill>
                  <a:schemeClr val="tx1"/>
                </a:solidFill>
              </a:rPr>
              <a:t>6948-67G (8F GBS)</a:t>
            </a:r>
            <a:br>
              <a:rPr lang="en-US" sz="800" b="1" dirty="0">
                <a:solidFill>
                  <a:schemeClr val="tx1"/>
                </a:solidFill>
              </a:rPr>
            </a:br>
            <a:r>
              <a:rPr lang="mr-IN" sz="800" b="1" dirty="0">
                <a:solidFill>
                  <a:schemeClr val="tx1"/>
                </a:solidFill>
              </a:rPr>
              <a:t>6948-67C</a:t>
            </a:r>
            <a:r>
              <a:rPr lang="en-US" sz="800" b="1" dirty="0">
                <a:solidFill>
                  <a:schemeClr val="tx1"/>
                </a:solidFill>
              </a:rPr>
              <a:t> (J6 GTS)</a:t>
            </a:r>
          </a:p>
        </p:txBody>
      </p:sp>
      <p:pic>
        <p:nvPicPr>
          <p:cNvPr id="71" name="Picture 70"/>
          <p:cNvPicPr>
            <a:picLocks noChangeAspect="1"/>
          </p:cNvPicPr>
          <p:nvPr/>
        </p:nvPicPr>
        <p:blipFill>
          <a:blip r:embed="rId6">
            <a:alphaModFix amt="65000"/>
          </a:blip>
          <a:stretch>
            <a:fillRect/>
          </a:stretch>
        </p:blipFill>
        <p:spPr>
          <a:xfrm>
            <a:off x="449927" y="225965"/>
            <a:ext cx="624622" cy="646332"/>
          </a:xfrm>
          <a:prstGeom prst="rect">
            <a:avLst/>
          </a:prstGeom>
          <a:noFill/>
          <a:ln>
            <a:noFill/>
          </a:ln>
        </p:spPr>
      </p:pic>
      <p:sp>
        <p:nvSpPr>
          <p:cNvPr id="72" name="TextBox 71"/>
          <p:cNvSpPr txBox="1"/>
          <p:nvPr/>
        </p:nvSpPr>
        <p:spPr>
          <a:xfrm>
            <a:off x="459526" y="1261793"/>
            <a:ext cx="2082115" cy="369332"/>
          </a:xfrm>
          <a:prstGeom prst="rect">
            <a:avLst/>
          </a:prstGeom>
          <a:solidFill>
            <a:srgbClr val="FFFF00"/>
          </a:solidFill>
        </p:spPr>
        <p:txBody>
          <a:bodyPr wrap="square" lIns="0" tIns="0" rIns="0" bIns="0" rtlCol="0" anchor="t">
            <a:spAutoFit/>
          </a:bodyPr>
          <a:lstStyle/>
          <a:p>
            <a:pPr>
              <a:lnSpc>
                <a:spcPct val="150000"/>
              </a:lnSpc>
              <a:buClr>
                <a:srgbClr val="FF5003"/>
              </a:buClr>
            </a:pPr>
            <a:r>
              <a:rPr lang="en-US" altLang="en-US" sz="800" b="1" dirty="0">
                <a:latin typeface="Arial" charset="0"/>
                <a:cs typeface="Arial" charset="0"/>
              </a:rPr>
              <a:t>End-to-End Integrated </a:t>
            </a:r>
          </a:p>
          <a:p>
            <a:pPr>
              <a:lnSpc>
                <a:spcPct val="150000"/>
              </a:lnSpc>
              <a:buClr>
                <a:srgbClr val="FF5003"/>
              </a:buClr>
            </a:pPr>
            <a:r>
              <a:rPr lang="en-US" altLang="en-US" sz="800" b="1" dirty="0">
                <a:latin typeface="Arial" charset="0"/>
                <a:cs typeface="Arial" charset="0"/>
              </a:rPr>
              <a:t>Application Security Solution illustration</a:t>
            </a:r>
          </a:p>
        </p:txBody>
      </p:sp>
    </p:spTree>
    <p:extLst>
      <p:ext uri="{BB962C8B-B14F-4D97-AF65-F5344CB8AC3E}">
        <p14:creationId xmlns:p14="http://schemas.microsoft.com/office/powerpoint/2010/main" val="1973413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2267" y="225965"/>
            <a:ext cx="7483585" cy="615553"/>
          </a:xfrm>
        </p:spPr>
        <p:txBody>
          <a:bodyPr wrap="square">
            <a:spAutoFit/>
          </a:bodyPr>
          <a:lstStyle/>
          <a:p>
            <a:pPr lvl="2" algn="l" defTabSz="228600" rtl="0">
              <a:spcBef>
                <a:spcPct val="0"/>
              </a:spcBef>
              <a:tabLst>
                <a:tab pos="228600" algn="l"/>
              </a:tabLst>
            </a:pPr>
            <a:r>
              <a:rPr lang="en-US" sz="1500" b="1" dirty="0">
                <a:solidFill>
                  <a:schemeClr val="tx1"/>
                </a:solidFill>
              </a:rPr>
              <a:t>Application Security Testing Services </a:t>
            </a:r>
            <a:r>
              <a:rPr lang="mr-IN" sz="1500" b="1" dirty="0">
                <a:solidFill>
                  <a:schemeClr val="tx1"/>
                </a:solidFill>
              </a:rPr>
              <a:t>–</a:t>
            </a:r>
            <a:r>
              <a:rPr lang="en-US" sz="1500" b="1" dirty="0">
                <a:solidFill>
                  <a:schemeClr val="tx1"/>
                </a:solidFill>
              </a:rPr>
              <a:t> </a:t>
            </a:r>
            <a:r>
              <a:rPr lang="en-US" sz="1600" u="sng" baseline="0" dirty="0">
                <a:solidFill>
                  <a:schemeClr val="tx1"/>
                </a:solidFill>
              </a:rPr>
              <a:t>Remediation Support</a:t>
            </a:r>
            <a:r>
              <a:rPr lang="en-US" sz="1600" baseline="0" dirty="0">
                <a:solidFill>
                  <a:schemeClr val="tx1"/>
                </a:solidFill>
              </a:rPr>
              <a:t> (1/2)</a:t>
            </a:r>
            <a:br>
              <a:rPr lang="en-US" sz="800" u="sng" dirty="0">
                <a:solidFill>
                  <a:schemeClr val="tx1"/>
                </a:solidFill>
              </a:rPr>
            </a:br>
            <a:r>
              <a:rPr lang="en-US" sz="800" b="1" dirty="0">
                <a:solidFill>
                  <a:schemeClr val="tx1"/>
                </a:solidFill>
              </a:rPr>
              <a:t>6948-66W (8F)</a:t>
            </a:r>
            <a:br>
              <a:rPr lang="en-US" sz="800" b="1" dirty="0">
                <a:solidFill>
                  <a:schemeClr val="tx1"/>
                </a:solidFill>
              </a:rPr>
            </a:br>
            <a:r>
              <a:rPr lang="en-US" sz="800" b="1" dirty="0">
                <a:solidFill>
                  <a:schemeClr val="tx1"/>
                </a:solidFill>
              </a:rPr>
              <a:t>6948-67H (8F GBS)</a:t>
            </a:r>
            <a:br>
              <a:rPr lang="en-US" sz="800" b="1" dirty="0">
                <a:solidFill>
                  <a:schemeClr val="tx1"/>
                </a:solidFill>
              </a:rPr>
            </a:br>
            <a:r>
              <a:rPr lang="mr-IN" sz="800" b="1" dirty="0">
                <a:solidFill>
                  <a:schemeClr val="tx1"/>
                </a:solidFill>
              </a:rPr>
              <a:t>6948-67E</a:t>
            </a:r>
            <a:r>
              <a:rPr lang="en-US" sz="800" b="1" dirty="0">
                <a:solidFill>
                  <a:schemeClr val="tx1"/>
                </a:solidFill>
              </a:rPr>
              <a:t> (J6 GTS) </a:t>
            </a:r>
          </a:p>
        </p:txBody>
      </p:sp>
      <p:pic>
        <p:nvPicPr>
          <p:cNvPr id="6" name="Picture 2" descr="mage result for managed servic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27" y="225965"/>
            <a:ext cx="596528" cy="6001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49927" y="1018981"/>
            <a:ext cx="8391920" cy="3600986"/>
          </a:xfrm>
          <a:prstGeom prst="rect">
            <a:avLst/>
          </a:prstGeom>
          <a:noFill/>
        </p:spPr>
        <p:txBody>
          <a:bodyPr wrap="square" lIns="0" tIns="0" rIns="0" bIns="0" rtlCol="0" anchor="t">
            <a:spAutoFit/>
          </a:bodyPr>
          <a:lstStyle/>
          <a:p>
            <a:pPr marL="285750" indent="-285750">
              <a:lnSpc>
                <a:spcPct val="150000"/>
              </a:lnSpc>
              <a:buClr>
                <a:srgbClr val="FF5003"/>
              </a:buClr>
              <a:buFont typeface="Wingdings" charset="2"/>
              <a:buChar char="§"/>
            </a:pPr>
            <a:r>
              <a:rPr lang="en-US" altLang="en-US" b="1" dirty="0">
                <a:latin typeface="Arial" charset="0"/>
                <a:cs typeface="Arial" charset="0"/>
              </a:rPr>
              <a:t>Solution Overview &amp; Capability</a:t>
            </a:r>
            <a:endParaRPr lang="en-US" b="1" dirty="0"/>
          </a:p>
          <a:p>
            <a:pPr marL="742950" lvl="1" indent="-285750">
              <a:lnSpc>
                <a:spcPct val="150000"/>
              </a:lnSpc>
              <a:buClr>
                <a:srgbClr val="FF5003"/>
              </a:buClr>
              <a:buFont typeface="Wingdings" charset="2"/>
              <a:buChar char="§"/>
            </a:pPr>
            <a:r>
              <a:rPr lang="en-US" sz="1000" dirty="0"/>
              <a:t>Services to provide on-going support in handling activities post-security testing, including findings analysis, vulnerability remediation effort dispatching and guidance, and reporting</a:t>
            </a:r>
          </a:p>
          <a:p>
            <a:pPr marL="742950" lvl="1" indent="-285750">
              <a:lnSpc>
                <a:spcPct val="150000"/>
              </a:lnSpc>
              <a:buClr>
                <a:srgbClr val="FF5003"/>
              </a:buClr>
              <a:buFont typeface="Wingdings" charset="2"/>
              <a:buChar char="§"/>
            </a:pPr>
            <a:r>
              <a:rPr lang="en-US" sz="1000" dirty="0"/>
              <a:t>Mostly BAU activities following client or IBM defined vulnerability management processes</a:t>
            </a:r>
          </a:p>
          <a:p>
            <a:pPr marL="742950" lvl="1" indent="-285750">
              <a:lnSpc>
                <a:spcPct val="150000"/>
              </a:lnSpc>
              <a:buClr>
                <a:srgbClr val="FF5003"/>
              </a:buClr>
              <a:buFont typeface="Wingdings" charset="2"/>
              <a:buChar char="§"/>
            </a:pPr>
            <a:endParaRPr lang="en-US" sz="1000" dirty="0"/>
          </a:p>
          <a:p>
            <a:pPr marL="285750" indent="-285750">
              <a:lnSpc>
                <a:spcPct val="150000"/>
              </a:lnSpc>
              <a:buClr>
                <a:srgbClr val="FF5003"/>
              </a:buClr>
              <a:buFont typeface="Wingdings" charset="2"/>
              <a:buChar char="§"/>
            </a:pPr>
            <a:r>
              <a:rPr lang="en-US" altLang="en-US" b="1" dirty="0">
                <a:latin typeface="Arial" charset="0"/>
                <a:cs typeface="Arial" charset="0"/>
              </a:rPr>
              <a:t>Selection Criteria &amp; Positioning</a:t>
            </a:r>
            <a:endParaRPr lang="en-US" b="1" dirty="0"/>
          </a:p>
          <a:p>
            <a:pPr marL="742950" lvl="1" indent="-285750">
              <a:lnSpc>
                <a:spcPct val="150000"/>
              </a:lnSpc>
              <a:buClr>
                <a:srgbClr val="FF5003"/>
              </a:buClr>
              <a:buFont typeface="Wingdings" charset="2"/>
              <a:buChar char="§"/>
            </a:pPr>
            <a:r>
              <a:rPr lang="en-US" sz="1000" b="1" dirty="0"/>
              <a:t>Ideal client profile : </a:t>
            </a:r>
            <a:r>
              <a:rPr lang="en-US" sz="1000" dirty="0"/>
              <a:t>Client has invested in security testing but low maturity in secure development or vulnerability management</a:t>
            </a:r>
          </a:p>
          <a:p>
            <a:pPr marL="742950" lvl="1" indent="-285750">
              <a:lnSpc>
                <a:spcPct val="150000"/>
              </a:lnSpc>
              <a:buClr>
                <a:srgbClr val="FF5003"/>
              </a:buClr>
              <a:buFont typeface="Wingdings" charset="2"/>
              <a:buChar char="§"/>
            </a:pPr>
            <a:r>
              <a:rPr lang="en-US" sz="1000" dirty="0"/>
              <a:t>Security testing volume must be significant enough to justify buying remediation support services</a:t>
            </a:r>
          </a:p>
          <a:p>
            <a:pPr marL="742950" lvl="1" indent="-285750">
              <a:lnSpc>
                <a:spcPct val="150000"/>
              </a:lnSpc>
              <a:buClr>
                <a:srgbClr val="FF5003"/>
              </a:buClr>
              <a:buFont typeface="Wingdings" charset="2"/>
              <a:buChar char="§"/>
            </a:pPr>
            <a:r>
              <a:rPr lang="en-US" sz="1000" dirty="0"/>
              <a:t>“Security Testing Strategy Development” services can be proposed for the T&amp;T phase</a:t>
            </a:r>
          </a:p>
          <a:p>
            <a:pPr marL="742950" lvl="1" indent="-285750">
              <a:lnSpc>
                <a:spcPct val="150000"/>
              </a:lnSpc>
              <a:buClr>
                <a:srgbClr val="FF5003"/>
              </a:buClr>
              <a:buFont typeface="Wingdings" charset="2"/>
              <a:buChar char="§"/>
            </a:pPr>
            <a:r>
              <a:rPr lang="en-US" sz="1000" dirty="0"/>
              <a:t>Complementary to secure development support services, and IBM X-Force Red Testing services</a:t>
            </a:r>
          </a:p>
          <a:p>
            <a:pPr marL="742950" lvl="1" indent="-285750">
              <a:lnSpc>
                <a:spcPct val="150000"/>
              </a:lnSpc>
              <a:buClr>
                <a:srgbClr val="FF5003"/>
              </a:buClr>
              <a:buFont typeface="Wingdings" charset="2"/>
              <a:buChar char="§"/>
            </a:pPr>
            <a:endParaRPr lang="en-US" sz="1000" dirty="0"/>
          </a:p>
          <a:p>
            <a:pPr marL="285750" lvl="1" indent="-285750">
              <a:lnSpc>
                <a:spcPct val="150000"/>
              </a:lnSpc>
              <a:buClr>
                <a:srgbClr val="FF5003"/>
              </a:buClr>
              <a:buFont typeface="Wingdings" charset="2"/>
              <a:buChar char="§"/>
            </a:pPr>
            <a:r>
              <a:rPr lang="en-US" altLang="en-US" b="1" dirty="0">
                <a:latin typeface="Arial" charset="0"/>
                <a:cs typeface="Arial" charset="0"/>
              </a:rPr>
              <a:t>Scoping &amp; Estimating</a:t>
            </a:r>
            <a:endParaRPr lang="en-US" sz="1300" b="1" dirty="0"/>
          </a:p>
          <a:p>
            <a:pPr marL="742950" lvl="2" indent="-285750">
              <a:lnSpc>
                <a:spcPct val="150000"/>
              </a:lnSpc>
              <a:buClr>
                <a:srgbClr val="FF5003"/>
              </a:buClr>
              <a:buFont typeface="Wingdings" charset="2"/>
              <a:buChar char="§"/>
            </a:pPr>
            <a:r>
              <a:rPr lang="en-US" sz="1000" dirty="0"/>
              <a:t>On-going services support directly linked to the volume of vulnerabilities found during security testing activities</a:t>
            </a:r>
          </a:p>
          <a:p>
            <a:pPr marL="742950" lvl="2" indent="-285750">
              <a:lnSpc>
                <a:spcPct val="150000"/>
              </a:lnSpc>
              <a:buClr>
                <a:srgbClr val="FF5003"/>
              </a:buClr>
              <a:buFont typeface="Wingdings" charset="2"/>
              <a:buChar char="§"/>
            </a:pPr>
            <a:r>
              <a:rPr lang="en-US" sz="1000" dirty="0"/>
              <a:t>Services hours estimation proportional to the number of test conducted monthly</a:t>
            </a:r>
          </a:p>
          <a:p>
            <a:pPr marL="742950" lvl="2" indent="-285750">
              <a:lnSpc>
                <a:spcPct val="150000"/>
              </a:lnSpc>
              <a:buClr>
                <a:srgbClr val="FF5003"/>
              </a:buClr>
              <a:buFont typeface="Wingdings" charset="2"/>
              <a:buChar char="§"/>
            </a:pPr>
            <a:r>
              <a:rPr lang="en-US" sz="1000" b="1" dirty="0"/>
              <a:t>Rules of thumb</a:t>
            </a:r>
            <a:r>
              <a:rPr lang="en-US" sz="1000" dirty="0"/>
              <a:t> : ~10 hours per test</a:t>
            </a:r>
          </a:p>
        </p:txBody>
      </p:sp>
    </p:spTree>
    <p:extLst>
      <p:ext uri="{BB962C8B-B14F-4D97-AF65-F5344CB8AC3E}">
        <p14:creationId xmlns:p14="http://schemas.microsoft.com/office/powerpoint/2010/main" val="1282340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2267" y="225965"/>
            <a:ext cx="7483585" cy="615553"/>
          </a:xfrm>
        </p:spPr>
        <p:txBody>
          <a:bodyPr wrap="square">
            <a:spAutoFit/>
          </a:bodyPr>
          <a:lstStyle/>
          <a:p>
            <a:pPr lvl="2" algn="l" defTabSz="228600" rtl="0">
              <a:spcBef>
                <a:spcPct val="0"/>
              </a:spcBef>
              <a:tabLst>
                <a:tab pos="228600" algn="l"/>
              </a:tabLst>
            </a:pPr>
            <a:r>
              <a:rPr lang="en-US" sz="1500" b="1" dirty="0">
                <a:solidFill>
                  <a:schemeClr val="tx1"/>
                </a:solidFill>
              </a:rPr>
              <a:t>Application Security Testing Services </a:t>
            </a:r>
            <a:r>
              <a:rPr lang="mr-IN" sz="1500" b="1" dirty="0">
                <a:solidFill>
                  <a:schemeClr val="tx1"/>
                </a:solidFill>
              </a:rPr>
              <a:t>–</a:t>
            </a:r>
            <a:r>
              <a:rPr lang="en-US" sz="1500" b="1" dirty="0">
                <a:solidFill>
                  <a:schemeClr val="tx1"/>
                </a:solidFill>
              </a:rPr>
              <a:t> </a:t>
            </a:r>
            <a:r>
              <a:rPr lang="en-US" sz="1600" u="sng" baseline="0" dirty="0">
                <a:solidFill>
                  <a:schemeClr val="tx1"/>
                </a:solidFill>
              </a:rPr>
              <a:t>Remediation Support</a:t>
            </a:r>
            <a:r>
              <a:rPr lang="en-US" sz="1600" baseline="0" dirty="0">
                <a:solidFill>
                  <a:schemeClr val="tx1"/>
                </a:solidFill>
              </a:rPr>
              <a:t> (2/2)</a:t>
            </a:r>
            <a:br>
              <a:rPr lang="en-US" sz="800" u="sng" dirty="0">
                <a:solidFill>
                  <a:schemeClr val="tx1"/>
                </a:solidFill>
              </a:rPr>
            </a:br>
            <a:r>
              <a:rPr lang="en-US" sz="800" b="1" dirty="0">
                <a:solidFill>
                  <a:schemeClr val="tx1"/>
                </a:solidFill>
              </a:rPr>
              <a:t>6948-66W (8F)</a:t>
            </a:r>
            <a:br>
              <a:rPr lang="en-US" sz="800" b="1" dirty="0">
                <a:solidFill>
                  <a:schemeClr val="tx1"/>
                </a:solidFill>
              </a:rPr>
            </a:br>
            <a:r>
              <a:rPr lang="en-US" sz="800" b="1" dirty="0">
                <a:solidFill>
                  <a:schemeClr val="tx1"/>
                </a:solidFill>
              </a:rPr>
              <a:t>6948-67H (8F GBS)</a:t>
            </a:r>
            <a:br>
              <a:rPr lang="en-US" sz="800" b="1" dirty="0">
                <a:solidFill>
                  <a:schemeClr val="tx1"/>
                </a:solidFill>
              </a:rPr>
            </a:br>
            <a:r>
              <a:rPr lang="mr-IN" sz="800" b="1" dirty="0">
                <a:solidFill>
                  <a:schemeClr val="tx1"/>
                </a:solidFill>
              </a:rPr>
              <a:t>6948-67E</a:t>
            </a:r>
            <a:r>
              <a:rPr lang="en-US" sz="800" b="1" dirty="0">
                <a:solidFill>
                  <a:schemeClr val="tx1"/>
                </a:solidFill>
              </a:rPr>
              <a:t> (J6 GTS) </a:t>
            </a:r>
          </a:p>
        </p:txBody>
      </p:sp>
      <p:pic>
        <p:nvPicPr>
          <p:cNvPr id="6" name="Picture 2" descr="mage result for managed servic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27" y="225965"/>
            <a:ext cx="596528" cy="6001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49927" y="1058849"/>
            <a:ext cx="7687285" cy="2954655"/>
          </a:xfrm>
          <a:prstGeom prst="rect">
            <a:avLst/>
          </a:prstGeom>
          <a:noFill/>
        </p:spPr>
        <p:txBody>
          <a:bodyPr wrap="square" lIns="0" tIns="0" rIns="0" bIns="0" rtlCol="0" anchor="t">
            <a:spAutoFit/>
          </a:bodyPr>
          <a:lstStyle/>
          <a:p>
            <a:pPr marL="285750" indent="-285750">
              <a:lnSpc>
                <a:spcPct val="150000"/>
              </a:lnSpc>
              <a:buClr>
                <a:srgbClr val="FF5003"/>
              </a:buClr>
              <a:buFont typeface="Wingdings" charset="2"/>
              <a:buChar char="§"/>
            </a:pPr>
            <a:r>
              <a:rPr lang="en-US" altLang="en-US" b="1" dirty="0">
                <a:latin typeface="Arial" charset="0"/>
                <a:cs typeface="Arial" charset="0"/>
              </a:rPr>
              <a:t>Value Proposition</a:t>
            </a:r>
          </a:p>
          <a:p>
            <a:pPr marL="742950" lvl="1" indent="-285750">
              <a:lnSpc>
                <a:spcPct val="150000"/>
              </a:lnSpc>
              <a:buClr>
                <a:srgbClr val="FF5003"/>
              </a:buClr>
              <a:buFont typeface="Wingdings" charset="2"/>
              <a:buChar char="§"/>
            </a:pPr>
            <a:r>
              <a:rPr lang="en-US" sz="1000" dirty="0"/>
              <a:t>Outsourcing of non-core business functions to provider with SME resources</a:t>
            </a:r>
          </a:p>
          <a:p>
            <a:pPr marL="742950" lvl="1" indent="-285750">
              <a:lnSpc>
                <a:spcPct val="150000"/>
              </a:lnSpc>
              <a:buClr>
                <a:srgbClr val="FF5003"/>
              </a:buClr>
              <a:buFont typeface="Wingdings" charset="2"/>
              <a:buChar char="§"/>
            </a:pPr>
            <a:r>
              <a:rPr lang="en-US" sz="1000" dirty="0"/>
              <a:t>Augmentation of IBM managed services capability to cover end-to-end application security needs</a:t>
            </a:r>
          </a:p>
          <a:p>
            <a:pPr marL="742950" lvl="1" indent="-285750">
              <a:lnSpc>
                <a:spcPct val="150000"/>
              </a:lnSpc>
              <a:buClr>
                <a:srgbClr val="FF5003"/>
              </a:buClr>
              <a:buFont typeface="Wingdings" charset="2"/>
              <a:buChar char="§"/>
            </a:pPr>
            <a:endParaRPr lang="en-US" sz="1000" dirty="0"/>
          </a:p>
          <a:p>
            <a:pPr marL="285750" indent="-285750">
              <a:lnSpc>
                <a:spcPct val="150000"/>
              </a:lnSpc>
              <a:buClr>
                <a:srgbClr val="FF5003"/>
              </a:buClr>
              <a:buFont typeface="Wingdings" charset="2"/>
              <a:buChar char="§"/>
            </a:pPr>
            <a:r>
              <a:rPr lang="en-US" b="1" dirty="0"/>
              <a:t>Delivery Model</a:t>
            </a:r>
          </a:p>
          <a:p>
            <a:pPr marL="742950" lvl="1" indent="-285750">
              <a:lnSpc>
                <a:spcPct val="150000"/>
              </a:lnSpc>
              <a:buClr>
                <a:srgbClr val="FF5003"/>
              </a:buClr>
              <a:buFont typeface="Wingdings" charset="2"/>
              <a:buChar char="§"/>
            </a:pPr>
            <a:r>
              <a:rPr lang="en-US" sz="1000" dirty="0"/>
              <a:t>On-going services delivered remotely by GID</a:t>
            </a:r>
          </a:p>
          <a:p>
            <a:pPr marL="742950" lvl="1" indent="-285750">
              <a:lnSpc>
                <a:spcPct val="150000"/>
              </a:lnSpc>
              <a:buClr>
                <a:srgbClr val="FF5003"/>
              </a:buClr>
              <a:buFont typeface="+mj-lt"/>
              <a:buAutoNum type="arabicPeriod"/>
            </a:pPr>
            <a:endParaRPr lang="en-US" sz="1000" dirty="0"/>
          </a:p>
          <a:p>
            <a:pPr marL="742950" lvl="1" indent="-285750">
              <a:lnSpc>
                <a:spcPct val="150000"/>
              </a:lnSpc>
              <a:buClr>
                <a:srgbClr val="FF5003"/>
              </a:buClr>
              <a:buFont typeface="+mj-lt"/>
              <a:buAutoNum type="arabicPeriod"/>
            </a:pPr>
            <a:endParaRPr lang="en-US" sz="1000" dirty="0"/>
          </a:p>
          <a:p>
            <a:pPr marL="285750" lvl="1" indent="-285750">
              <a:lnSpc>
                <a:spcPct val="150000"/>
              </a:lnSpc>
              <a:buClr>
                <a:srgbClr val="FF5003"/>
              </a:buClr>
              <a:buFont typeface="Wingdings" charset="2"/>
              <a:buChar char="§"/>
            </a:pPr>
            <a:endParaRPr lang="en-US" altLang="en-US" b="1" dirty="0">
              <a:latin typeface="Arial" charset="0"/>
              <a:cs typeface="Arial" charset="0"/>
            </a:endParaRPr>
          </a:p>
          <a:p>
            <a:pPr marL="285750" lvl="1" indent="-285750">
              <a:lnSpc>
                <a:spcPct val="150000"/>
              </a:lnSpc>
              <a:buClr>
                <a:srgbClr val="FF5003"/>
              </a:buClr>
              <a:buFont typeface="Wingdings" charset="2"/>
              <a:buChar char="§"/>
            </a:pPr>
            <a:r>
              <a:rPr lang="en-US" altLang="en-US" b="1" dirty="0">
                <a:latin typeface="Arial" charset="0"/>
                <a:cs typeface="Arial" charset="0"/>
              </a:rPr>
              <a:t>Indicative Costing &amp; Pricing Guidance</a:t>
            </a:r>
          </a:p>
          <a:p>
            <a:pPr marL="742950" lvl="2" indent="-285750">
              <a:lnSpc>
                <a:spcPct val="150000"/>
              </a:lnSpc>
              <a:buClr>
                <a:srgbClr val="FF5003"/>
              </a:buClr>
              <a:buFont typeface="Wingdings" charset="2"/>
              <a:buChar char="§"/>
            </a:pPr>
            <a:r>
              <a:rPr lang="en-US" sz="1000" dirty="0"/>
              <a:t>Pricing mainly based on number of FTE units required to support the BAU processes.</a:t>
            </a:r>
          </a:p>
          <a:p>
            <a:pPr marL="742950" lvl="2" indent="-285750">
              <a:lnSpc>
                <a:spcPct val="150000"/>
              </a:lnSpc>
              <a:buClr>
                <a:srgbClr val="FF5003"/>
              </a:buClr>
              <a:buFont typeface="Wingdings" charset="2"/>
              <a:buChar char="§"/>
            </a:pPr>
            <a:r>
              <a:rPr lang="en-US" sz="1000" dirty="0"/>
              <a:t>1 FTE can support up to 200 test per year ( ~100k USD per year)</a:t>
            </a:r>
          </a:p>
        </p:txBody>
      </p:sp>
      <p:graphicFrame>
        <p:nvGraphicFramePr>
          <p:cNvPr id="8" name="Table 7"/>
          <p:cNvGraphicFramePr>
            <a:graphicFrameLocks noGrp="1"/>
          </p:cNvGraphicFramePr>
          <p:nvPr>
            <p:extLst>
              <p:ext uri="{D42A27DB-BD31-4B8C-83A1-F6EECF244321}">
                <p14:modId xmlns:p14="http://schemas.microsoft.com/office/powerpoint/2010/main" val="1845002286"/>
              </p:ext>
            </p:extLst>
          </p:nvPr>
        </p:nvGraphicFramePr>
        <p:xfrm>
          <a:off x="1202267" y="2607616"/>
          <a:ext cx="5938005" cy="503428"/>
        </p:xfrm>
        <a:graphic>
          <a:graphicData uri="http://schemas.openxmlformats.org/drawingml/2006/table">
            <a:tbl>
              <a:tblPr firstRow="1" bandRow="1">
                <a:tableStyleId>{5C22544A-7EE6-4342-B048-85BDC9FD1C3A}</a:tableStyleId>
              </a:tblPr>
              <a:tblGrid>
                <a:gridCol w="1979335">
                  <a:extLst>
                    <a:ext uri="{9D8B030D-6E8A-4147-A177-3AD203B41FA5}">
                      <a16:colId xmlns:a16="http://schemas.microsoft.com/office/drawing/2014/main" val="20000"/>
                    </a:ext>
                  </a:extLst>
                </a:gridCol>
                <a:gridCol w="1979335">
                  <a:extLst>
                    <a:ext uri="{9D8B030D-6E8A-4147-A177-3AD203B41FA5}">
                      <a16:colId xmlns:a16="http://schemas.microsoft.com/office/drawing/2014/main" val="20001"/>
                    </a:ext>
                  </a:extLst>
                </a:gridCol>
                <a:gridCol w="1979335">
                  <a:extLst>
                    <a:ext uri="{9D8B030D-6E8A-4147-A177-3AD203B41FA5}">
                      <a16:colId xmlns:a16="http://schemas.microsoft.com/office/drawing/2014/main" val="20002"/>
                    </a:ext>
                  </a:extLst>
                </a:gridCol>
              </a:tblGrid>
              <a:tr h="198007">
                <a:tc>
                  <a:txBody>
                    <a:bodyPr/>
                    <a:lstStyle/>
                    <a:p>
                      <a:pPr marL="0" lvl="2" indent="0" algn="ctr" defTabSz="685800" rtl="0" eaLnBrk="1" fontAlgn="base" latinLnBrk="0" hangingPunct="1">
                        <a:lnSpc>
                          <a:spcPct val="150000"/>
                        </a:lnSpc>
                        <a:spcBef>
                          <a:spcPct val="0"/>
                        </a:spcBef>
                        <a:spcAft>
                          <a:spcPct val="0"/>
                        </a:spcAft>
                        <a:buClr>
                          <a:srgbClr val="FF5003"/>
                        </a:buClr>
                        <a:buFont typeface="Arial" charset="0"/>
                        <a:buNone/>
                      </a:pPr>
                      <a:r>
                        <a:rPr lang="en-US" sz="800" b="1" kern="1200" dirty="0">
                          <a:solidFill>
                            <a:schemeClr val="lt1"/>
                          </a:solidFill>
                          <a:latin typeface="+mn-lt"/>
                          <a:ea typeface="+mn-ea"/>
                          <a:cs typeface="+mn-cs"/>
                        </a:rPr>
                        <a:t>Executive oversight  ~5%</a:t>
                      </a:r>
                    </a:p>
                  </a:txBody>
                  <a:tcPr anchor="ctr"/>
                </a:tc>
                <a:tc>
                  <a:txBody>
                    <a:bodyPr/>
                    <a:lstStyle/>
                    <a:p>
                      <a:pPr marL="0" lvl="2" indent="0" algn="ctr" defTabSz="685800" rtl="0" eaLnBrk="1" fontAlgn="base" latinLnBrk="0" hangingPunct="1">
                        <a:lnSpc>
                          <a:spcPct val="150000"/>
                        </a:lnSpc>
                        <a:spcBef>
                          <a:spcPct val="0"/>
                        </a:spcBef>
                        <a:spcAft>
                          <a:spcPct val="0"/>
                        </a:spcAft>
                        <a:buClr>
                          <a:srgbClr val="FF5003"/>
                        </a:buClr>
                        <a:buFont typeface="Arial" charset="0"/>
                        <a:buNone/>
                      </a:pPr>
                      <a:r>
                        <a:rPr lang="en-US" sz="800" b="1" kern="1200" dirty="0">
                          <a:solidFill>
                            <a:schemeClr val="lt1"/>
                          </a:solidFill>
                          <a:latin typeface="+mn-lt"/>
                          <a:ea typeface="+mn-ea"/>
                          <a:cs typeface="+mn-cs"/>
                        </a:rPr>
                        <a:t>Execution supervision ~5%</a:t>
                      </a:r>
                    </a:p>
                  </a:txBody>
                  <a:tcPr anchor="ctr"/>
                </a:tc>
                <a:tc>
                  <a:txBody>
                    <a:bodyPr/>
                    <a:lstStyle/>
                    <a:p>
                      <a:pPr marL="0" indent="0" algn="ctr">
                        <a:buFont typeface="Arial" charset="0"/>
                        <a:buNone/>
                      </a:pPr>
                      <a:r>
                        <a:rPr lang="en-US" sz="800" dirty="0">
                          <a:cs typeface="+mn-cs"/>
                        </a:rPr>
                        <a:t>Delivery ~90%</a:t>
                      </a:r>
                    </a:p>
                  </a:txBody>
                  <a:tcPr anchor="ctr"/>
                </a:tc>
                <a:extLst>
                  <a:ext uri="{0D108BD9-81ED-4DB2-BD59-A6C34878D82A}">
                    <a16:rowId xmlns:a16="http://schemas.microsoft.com/office/drawing/2014/main" val="10000"/>
                  </a:ext>
                </a:extLst>
              </a:tr>
              <a:tr h="198007">
                <a:tc>
                  <a:txBody>
                    <a:bodyPr/>
                    <a:lstStyle/>
                    <a:p>
                      <a:pPr marL="457200" lvl="2" indent="0" algn="l" rtl="0" fontAlgn="base">
                        <a:lnSpc>
                          <a:spcPct val="150000"/>
                        </a:lnSpc>
                        <a:spcBef>
                          <a:spcPct val="0"/>
                        </a:spcBef>
                        <a:spcAft>
                          <a:spcPct val="0"/>
                        </a:spcAft>
                        <a:buClr>
                          <a:srgbClr val="FF5003"/>
                        </a:buClr>
                        <a:buFont typeface="Wingdings" charset="2"/>
                        <a:buNone/>
                      </a:pPr>
                      <a:r>
                        <a:rPr lang="en-US" sz="800" kern="1200" dirty="0">
                          <a:solidFill>
                            <a:schemeClr val="tx1"/>
                          </a:solidFill>
                          <a:latin typeface="Arial" pitchFamily="34" charset="0"/>
                          <a:ea typeface="ＭＳ Ｐゴシック" pitchFamily="34" charset="-128"/>
                          <a:cs typeface="+mn-cs"/>
                        </a:rPr>
                        <a:t>Local or COC (Band 10-D)</a:t>
                      </a:r>
                    </a:p>
                  </a:txBody>
                  <a:tcPr anchor="ctr"/>
                </a:tc>
                <a:tc>
                  <a:txBody>
                    <a:bodyPr/>
                    <a:lstStyle/>
                    <a:p>
                      <a:pPr marL="457200" lvl="2" indent="0" algn="l" rtl="0" fontAlgn="base">
                        <a:lnSpc>
                          <a:spcPct val="150000"/>
                        </a:lnSpc>
                        <a:spcBef>
                          <a:spcPct val="0"/>
                        </a:spcBef>
                        <a:spcAft>
                          <a:spcPct val="0"/>
                        </a:spcAft>
                        <a:buClr>
                          <a:srgbClr val="FF5003"/>
                        </a:buClr>
                        <a:buFont typeface="Wingdings" charset="2"/>
                        <a:buNone/>
                      </a:pPr>
                      <a:r>
                        <a:rPr lang="en-US" sz="800" kern="1200" dirty="0">
                          <a:solidFill>
                            <a:schemeClr val="tx1"/>
                          </a:solidFill>
                          <a:latin typeface="Arial" pitchFamily="34" charset="0"/>
                          <a:ea typeface="ＭＳ Ｐゴシック" pitchFamily="34" charset="-128"/>
                          <a:cs typeface="+mn-cs"/>
                        </a:rPr>
                        <a:t>GID (Band 8-9)</a:t>
                      </a:r>
                    </a:p>
                  </a:txBody>
                  <a:tcPr anchor="ctr"/>
                </a:tc>
                <a:tc>
                  <a:txBody>
                    <a:bodyPr/>
                    <a:lstStyle/>
                    <a:p>
                      <a:pPr marL="0" indent="0" algn="ctr">
                        <a:buFont typeface="Arial" charset="0"/>
                        <a:buNone/>
                      </a:pPr>
                      <a:r>
                        <a:rPr lang="en-US" sz="800" baseline="0" dirty="0">
                          <a:cs typeface="+mn-cs"/>
                        </a:rPr>
                        <a:t>GID (Ban 6-8)</a:t>
                      </a:r>
                      <a:endParaRPr lang="en-US" sz="800" dirty="0">
                        <a:cs typeface="+mn-cs"/>
                      </a:endParaRP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72119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p:cNvSpPr>
            <a:spLocks noGrp="1"/>
          </p:cNvSpPr>
          <p:nvPr>
            <p:ph type="title"/>
          </p:nvPr>
        </p:nvSpPr>
        <p:spPr>
          <a:xfrm>
            <a:off x="454269" y="225965"/>
            <a:ext cx="8231583" cy="294953"/>
          </a:xfrm>
        </p:spPr>
        <p:txBody>
          <a:bodyPr>
            <a:spAutoFit/>
          </a:bodyPr>
          <a:lstStyle/>
          <a:p>
            <a:r>
              <a:rPr lang="en-US" sz="2000" dirty="0"/>
              <a:t>Secure By Design : The Benefits 1/2</a:t>
            </a:r>
          </a:p>
        </p:txBody>
      </p:sp>
      <p:sp>
        <p:nvSpPr>
          <p:cNvPr id="4" name="TextBox 3"/>
          <p:cNvSpPr txBox="1"/>
          <p:nvPr/>
        </p:nvSpPr>
        <p:spPr>
          <a:xfrm>
            <a:off x="454269" y="843007"/>
            <a:ext cx="8231583" cy="553998"/>
          </a:xfrm>
          <a:prstGeom prst="rect">
            <a:avLst/>
          </a:prstGeom>
          <a:noFill/>
        </p:spPr>
        <p:txBody>
          <a:bodyPr wrap="square" lIns="0" tIns="0" rIns="0" bIns="0" rtlCol="0">
            <a:spAutoFit/>
          </a:bodyPr>
          <a:lstStyle/>
          <a:p>
            <a:pPr algn="ctr">
              <a:buClr>
                <a:srgbClr val="FF5003"/>
              </a:buClr>
            </a:pPr>
            <a:r>
              <a:rPr lang="en-US" sz="1800" b="1" dirty="0">
                <a:solidFill>
                  <a:srgbClr val="1D3649"/>
                </a:solidFill>
              </a:rPr>
              <a:t>Drive down the cost of securing applications</a:t>
            </a:r>
          </a:p>
          <a:p>
            <a:endParaRPr lang="en-US" sz="1800" b="1" dirty="0">
              <a:solidFill>
                <a:srgbClr val="1D3649"/>
              </a:solidFill>
            </a:endParaRPr>
          </a:p>
        </p:txBody>
      </p:sp>
      <p:pic>
        <p:nvPicPr>
          <p:cNvPr id="5" name="Picture 4"/>
          <p:cNvPicPr>
            <a:picLocks noChangeAspect="1"/>
          </p:cNvPicPr>
          <p:nvPr/>
        </p:nvPicPr>
        <p:blipFill rotWithShape="1">
          <a:blip r:embed="rId3"/>
          <a:srcRect r="12563"/>
          <a:stretch/>
        </p:blipFill>
        <p:spPr>
          <a:xfrm>
            <a:off x="723447" y="1371600"/>
            <a:ext cx="5432447" cy="3386668"/>
          </a:xfrm>
          <a:prstGeom prst="rect">
            <a:avLst/>
          </a:prstGeom>
        </p:spPr>
      </p:pic>
      <p:sp>
        <p:nvSpPr>
          <p:cNvPr id="32" name="Rectangle 31"/>
          <p:cNvSpPr/>
          <p:nvPr/>
        </p:nvSpPr>
        <p:spPr>
          <a:xfrm>
            <a:off x="6185927" y="1486446"/>
            <a:ext cx="2723000" cy="3539430"/>
          </a:xfrm>
          <a:prstGeom prst="rect">
            <a:avLst/>
          </a:prstGeom>
        </p:spPr>
        <p:txBody>
          <a:bodyPr wrap="square">
            <a:spAutoFit/>
          </a:bodyPr>
          <a:lstStyle/>
          <a:p>
            <a:pPr marL="285750" indent="-285750">
              <a:buClr>
                <a:srgbClr val="FF5003"/>
              </a:buClr>
              <a:buFont typeface="Wingdings" charset="2"/>
              <a:buChar char="§"/>
            </a:pPr>
            <a:r>
              <a:rPr lang="en-US" sz="1400" dirty="0">
                <a:latin typeface="OpenSans" charset="0"/>
              </a:rPr>
              <a:t>The cost of fixing security vulnerabilities increase exponentially</a:t>
            </a:r>
          </a:p>
          <a:p>
            <a:pPr marL="285750" indent="-285750">
              <a:buClr>
                <a:srgbClr val="FF5003"/>
              </a:buClr>
              <a:buFont typeface="Wingdings" charset="2"/>
              <a:buChar char="§"/>
            </a:pPr>
            <a:endParaRPr lang="en-US" sz="1400" dirty="0">
              <a:latin typeface="OpenSans" charset="0"/>
            </a:endParaRPr>
          </a:p>
          <a:p>
            <a:pPr marL="285750" indent="-285750">
              <a:buClr>
                <a:srgbClr val="FF5003"/>
              </a:buClr>
              <a:buFont typeface="Wingdings" charset="2"/>
              <a:buChar char="§"/>
            </a:pPr>
            <a:r>
              <a:rPr lang="en-US" sz="1400" dirty="0">
                <a:latin typeface="OpenSans" charset="0"/>
              </a:rPr>
              <a:t>Addressing security early is key in running a cost efficient application security program</a:t>
            </a:r>
          </a:p>
          <a:p>
            <a:pPr marL="285750" indent="-285750">
              <a:buClr>
                <a:srgbClr val="FF5003"/>
              </a:buClr>
              <a:buFont typeface="Wingdings" charset="2"/>
              <a:buChar char="§"/>
            </a:pPr>
            <a:endParaRPr lang="en-US" sz="1400" dirty="0">
              <a:latin typeface="OpenSans" charset="0"/>
            </a:endParaRPr>
          </a:p>
          <a:p>
            <a:pPr marL="285750" indent="-285750">
              <a:buClr>
                <a:srgbClr val="FF5003"/>
              </a:buClr>
              <a:buFont typeface="Wingdings" charset="2"/>
              <a:buChar char="§"/>
            </a:pPr>
            <a:r>
              <a:rPr lang="en-US" sz="1400" dirty="0">
                <a:latin typeface="OpenSans" charset="0"/>
              </a:rPr>
              <a:t>Secured applications by design, with in depth defense mechanisms, offer a better Return On Investment than creating security fixes at the last minute.</a:t>
            </a:r>
          </a:p>
        </p:txBody>
      </p:sp>
    </p:spTree>
    <p:extLst>
      <p:ext uri="{BB962C8B-B14F-4D97-AF65-F5344CB8AC3E}">
        <p14:creationId xmlns:p14="http://schemas.microsoft.com/office/powerpoint/2010/main" val="49333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p:cNvSpPr>
            <a:spLocks noGrp="1"/>
          </p:cNvSpPr>
          <p:nvPr>
            <p:ph type="title"/>
          </p:nvPr>
        </p:nvSpPr>
        <p:spPr>
          <a:xfrm>
            <a:off x="454269" y="225965"/>
            <a:ext cx="8231583" cy="294953"/>
          </a:xfrm>
        </p:spPr>
        <p:txBody>
          <a:bodyPr>
            <a:spAutoFit/>
          </a:bodyPr>
          <a:lstStyle/>
          <a:p>
            <a:r>
              <a:rPr lang="en-US" sz="2000" dirty="0"/>
              <a:t>Secure By Design : The Benefits 2/2</a:t>
            </a:r>
          </a:p>
        </p:txBody>
      </p:sp>
      <p:sp>
        <p:nvSpPr>
          <p:cNvPr id="4" name="TextBox 3"/>
          <p:cNvSpPr txBox="1"/>
          <p:nvPr/>
        </p:nvSpPr>
        <p:spPr>
          <a:xfrm>
            <a:off x="451215" y="822923"/>
            <a:ext cx="8231583" cy="553998"/>
          </a:xfrm>
          <a:prstGeom prst="rect">
            <a:avLst/>
          </a:prstGeom>
          <a:noFill/>
        </p:spPr>
        <p:txBody>
          <a:bodyPr wrap="square" lIns="0" tIns="0" rIns="0" bIns="0" rtlCol="0">
            <a:spAutoFit/>
          </a:bodyPr>
          <a:lstStyle/>
          <a:p>
            <a:pPr algn="ctr">
              <a:buClr>
                <a:srgbClr val="FF5003"/>
              </a:buClr>
            </a:pPr>
            <a:r>
              <a:rPr lang="en-US" sz="1800" b="1" dirty="0">
                <a:solidFill>
                  <a:srgbClr val="1D3649"/>
                </a:solidFill>
              </a:rPr>
              <a:t>Drive down the cost of securing applications</a:t>
            </a:r>
          </a:p>
          <a:p>
            <a:endParaRPr lang="en-US" sz="1800" b="1" dirty="0">
              <a:solidFill>
                <a:srgbClr val="1D3649"/>
              </a:solidFill>
            </a:endParaRPr>
          </a:p>
        </p:txBody>
      </p:sp>
      <p:sp>
        <p:nvSpPr>
          <p:cNvPr id="61" name="Rectangle 60"/>
          <p:cNvSpPr/>
          <p:nvPr/>
        </p:nvSpPr>
        <p:spPr>
          <a:xfrm>
            <a:off x="657948" y="1476012"/>
            <a:ext cx="7831349" cy="2555608"/>
          </a:xfrm>
          <a:prstGeom prst="rect">
            <a:avLst/>
          </a:prstGeom>
          <a:solidFill>
            <a:schemeClr val="bg1">
              <a:lumMod val="95000"/>
            </a:schemeClr>
          </a:solidFill>
          <a:ln w="19050" cap="flat" cmpd="sng" algn="ctr">
            <a:noFill/>
            <a:prstDash val="solid"/>
          </a:ln>
          <a:effectLst/>
        </p:spPr>
        <p:txBody>
          <a:bodyPr rtlCol="0" anchor="ctr"/>
          <a:lstStyle/>
          <a:p>
            <a:pPr algn="ctr" defTabSz="822960"/>
            <a:endParaRPr lang="en-US" sz="1260" kern="0" dirty="0">
              <a:solidFill>
                <a:schemeClr val="bg1"/>
              </a:solidFill>
              <a:cs typeface="Arial" panose="020B0604020202020204" pitchFamily="34" charset="0"/>
            </a:endParaRPr>
          </a:p>
        </p:txBody>
      </p:sp>
      <p:pic>
        <p:nvPicPr>
          <p:cNvPr id="62" name="Picture 8" descr="http://www.wynnesystems.com/assets/img/banners/18.jpg"/>
          <p:cNvPicPr>
            <a:picLocks noChangeAspect="1" noChangeArrowheads="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51936" y="2144771"/>
            <a:ext cx="7737360" cy="194347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63" name="Rectangle 62"/>
          <p:cNvSpPr/>
          <p:nvPr/>
        </p:nvSpPr>
        <p:spPr>
          <a:xfrm>
            <a:off x="822519" y="1780486"/>
            <a:ext cx="3370020" cy="2096921"/>
          </a:xfrm>
          <a:prstGeom prst="rect">
            <a:avLst/>
          </a:prstGeom>
          <a:solidFill>
            <a:schemeClr val="bg1"/>
          </a:solidFill>
          <a:ln w="19050" cap="flat" cmpd="sng" algn="ctr">
            <a:noFill/>
            <a:prstDash val="solid"/>
          </a:ln>
          <a:effectLst>
            <a:outerShdw blurRad="63500" sx="102000" sy="102000" algn="ctr" rotWithShape="0">
              <a:prstClr val="black">
                <a:alpha val="40000"/>
              </a:prstClr>
            </a:outerShdw>
          </a:effectLst>
        </p:spPr>
        <p:txBody>
          <a:bodyPr rtlCol="0" anchor="ctr"/>
          <a:lstStyle/>
          <a:p>
            <a:pPr algn="ctr" defTabSz="822960"/>
            <a:endParaRPr lang="en-US" sz="1260" kern="0" dirty="0">
              <a:solidFill>
                <a:schemeClr val="bg1"/>
              </a:solidFill>
              <a:cs typeface="Arial" panose="020B0604020202020204" pitchFamily="34" charset="0"/>
            </a:endParaRPr>
          </a:p>
        </p:txBody>
      </p:sp>
      <p:graphicFrame>
        <p:nvGraphicFramePr>
          <p:cNvPr id="64" name="Chart 63"/>
          <p:cNvGraphicFramePr/>
          <p:nvPr>
            <p:extLst>
              <p:ext uri="{D42A27DB-BD31-4B8C-83A1-F6EECF244321}">
                <p14:modId xmlns:p14="http://schemas.microsoft.com/office/powerpoint/2010/main" val="221884160"/>
              </p:ext>
            </p:extLst>
          </p:nvPr>
        </p:nvGraphicFramePr>
        <p:xfrm>
          <a:off x="1091244" y="1476013"/>
          <a:ext cx="3140194" cy="2401394"/>
        </p:xfrm>
        <a:graphic>
          <a:graphicData uri="http://schemas.openxmlformats.org/drawingml/2006/chart">
            <c:chart xmlns:c="http://schemas.openxmlformats.org/drawingml/2006/chart" xmlns:r="http://schemas.openxmlformats.org/officeDocument/2006/relationships" r:id="rId4"/>
          </a:graphicData>
        </a:graphic>
      </p:graphicFrame>
      <p:sp>
        <p:nvSpPr>
          <p:cNvPr id="65" name="Rectangle 8"/>
          <p:cNvSpPr>
            <a:spLocks noChangeArrowheads="1"/>
          </p:cNvSpPr>
          <p:nvPr/>
        </p:nvSpPr>
        <p:spPr bwMode="gray">
          <a:xfrm>
            <a:off x="1899198" y="3602148"/>
            <a:ext cx="710476" cy="194620"/>
          </a:xfrm>
          <a:prstGeom prst="rect">
            <a:avLst/>
          </a:prstGeom>
          <a:solidFill>
            <a:schemeClr val="bg2">
              <a:lumMod val="50000"/>
            </a:schemeClr>
          </a:solidFill>
          <a:ln w="19050">
            <a:solidFill>
              <a:schemeClr val="bg1"/>
            </a:solidFill>
            <a:miter lim="800000"/>
            <a:headEnd/>
            <a:tailEnd/>
          </a:ln>
          <a:effectLst>
            <a:outerShdw blurRad="63500" sx="102000" sy="102000" algn="ctr" rotWithShape="0">
              <a:prstClr val="black">
                <a:alpha val="40000"/>
              </a:prstClr>
            </a:outerShdw>
          </a:effectLst>
        </p:spPr>
        <p:txBody>
          <a:bodyPr wrap="none" anchor="ctr" anchorCtr="1"/>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750" dirty="0">
                <a:solidFill>
                  <a:schemeClr val="bg1"/>
                </a:solidFill>
                <a:latin typeface="Tahoma" charset="0"/>
              </a:rPr>
              <a:t>Coding</a:t>
            </a:r>
          </a:p>
        </p:txBody>
      </p:sp>
      <p:sp>
        <p:nvSpPr>
          <p:cNvPr id="66" name="Rectangle 22"/>
          <p:cNvSpPr>
            <a:spLocks noChangeArrowheads="1"/>
          </p:cNvSpPr>
          <p:nvPr/>
        </p:nvSpPr>
        <p:spPr bwMode="gray">
          <a:xfrm>
            <a:off x="1044029" y="3602149"/>
            <a:ext cx="786503" cy="194620"/>
          </a:xfrm>
          <a:prstGeom prst="rect">
            <a:avLst/>
          </a:prstGeom>
          <a:solidFill>
            <a:schemeClr val="bg2">
              <a:lumMod val="50000"/>
            </a:schemeClr>
          </a:solidFill>
          <a:ln w="19050">
            <a:solidFill>
              <a:schemeClr val="bg1"/>
            </a:solidFill>
            <a:miter lim="800000"/>
            <a:headEnd/>
            <a:tailEnd/>
          </a:ln>
          <a:effectLst>
            <a:outerShdw blurRad="63500" sx="102000" sy="102000" algn="ctr" rotWithShape="0">
              <a:prstClr val="black">
                <a:alpha val="40000"/>
              </a:prstClr>
            </a:outerShdw>
          </a:effectLst>
        </p:spPr>
        <p:txBody>
          <a:bodyPr wrap="none" anchor="ctr" anchorCtr="1"/>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750" dirty="0">
                <a:solidFill>
                  <a:schemeClr val="bg1"/>
                </a:solidFill>
                <a:latin typeface="Tahoma" charset="0"/>
              </a:rPr>
              <a:t>Design</a:t>
            </a:r>
          </a:p>
        </p:txBody>
      </p:sp>
      <p:sp>
        <p:nvSpPr>
          <p:cNvPr id="67" name="Rectangle 25"/>
          <p:cNvSpPr>
            <a:spLocks noChangeArrowheads="1"/>
          </p:cNvSpPr>
          <p:nvPr/>
        </p:nvSpPr>
        <p:spPr bwMode="gray">
          <a:xfrm>
            <a:off x="2678340" y="3602148"/>
            <a:ext cx="710476" cy="194620"/>
          </a:xfrm>
          <a:prstGeom prst="rect">
            <a:avLst/>
          </a:prstGeom>
          <a:solidFill>
            <a:schemeClr val="bg2">
              <a:lumMod val="50000"/>
            </a:schemeClr>
          </a:solidFill>
          <a:ln w="19050">
            <a:solidFill>
              <a:schemeClr val="bg1"/>
            </a:solidFill>
            <a:miter lim="800000"/>
            <a:headEnd/>
            <a:tailEnd/>
          </a:ln>
          <a:effectLst>
            <a:outerShdw blurRad="63500" sx="102000" sy="102000" algn="ctr" rotWithShape="0">
              <a:prstClr val="black">
                <a:alpha val="40000"/>
              </a:prstClr>
            </a:outerShdw>
          </a:effectLst>
        </p:spPr>
        <p:txBody>
          <a:bodyPr wrap="none" anchor="ctr" anchorCtr="1"/>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750" dirty="0">
                <a:solidFill>
                  <a:schemeClr val="bg1"/>
                </a:solidFill>
                <a:latin typeface="Tahoma" charset="0"/>
              </a:rPr>
              <a:t>Testing</a:t>
            </a:r>
          </a:p>
        </p:txBody>
      </p:sp>
      <p:sp>
        <p:nvSpPr>
          <p:cNvPr id="68" name="Rectangle 31"/>
          <p:cNvSpPr>
            <a:spLocks noChangeArrowheads="1"/>
          </p:cNvSpPr>
          <p:nvPr/>
        </p:nvSpPr>
        <p:spPr bwMode="gray">
          <a:xfrm>
            <a:off x="3457483" y="3602179"/>
            <a:ext cx="710476" cy="194620"/>
          </a:xfrm>
          <a:prstGeom prst="rect">
            <a:avLst/>
          </a:prstGeom>
          <a:solidFill>
            <a:schemeClr val="bg2">
              <a:lumMod val="50000"/>
            </a:schemeClr>
          </a:solidFill>
          <a:ln w="19050">
            <a:solidFill>
              <a:schemeClr val="bg1"/>
            </a:solidFill>
            <a:miter lim="800000"/>
            <a:headEnd/>
            <a:tailEnd/>
          </a:ln>
          <a:effectLst>
            <a:outerShdw blurRad="63500" sx="102000" sy="102000" algn="ctr" rotWithShape="0">
              <a:prstClr val="black">
                <a:alpha val="40000"/>
              </a:prstClr>
            </a:outerShdw>
          </a:effectLst>
        </p:spPr>
        <p:txBody>
          <a:bodyPr wrap="none" anchor="ctr" anchorCtr="1"/>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750" dirty="0">
                <a:solidFill>
                  <a:schemeClr val="bg1"/>
                </a:solidFill>
                <a:latin typeface="Tahoma" charset="0"/>
              </a:rPr>
              <a:t>Production</a:t>
            </a:r>
          </a:p>
        </p:txBody>
      </p:sp>
      <p:sp>
        <p:nvSpPr>
          <p:cNvPr id="69" name="Text Box 52"/>
          <p:cNvSpPr txBox="1">
            <a:spLocks noChangeArrowheads="1"/>
          </p:cNvSpPr>
          <p:nvPr/>
        </p:nvSpPr>
        <p:spPr bwMode="auto">
          <a:xfrm rot="16200000">
            <a:off x="-153854" y="2425253"/>
            <a:ext cx="2289370" cy="204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lnSpc>
                <a:spcPct val="90000"/>
              </a:lnSpc>
            </a:pPr>
            <a:r>
              <a:rPr lang="en-US" altLang="en-US" sz="810" b="1" dirty="0"/>
              <a:t>% </a:t>
            </a:r>
            <a:r>
              <a:rPr lang="en-US" altLang="en-US" sz="810" b="1" dirty="0">
                <a:solidFill>
                  <a:schemeClr val="tx2">
                    <a:lumMod val="50000"/>
                  </a:schemeClr>
                </a:solidFill>
              </a:rPr>
              <a:t>of Issue Found by Stage of SDLC</a:t>
            </a:r>
          </a:p>
        </p:txBody>
      </p:sp>
      <p:grpSp>
        <p:nvGrpSpPr>
          <p:cNvPr id="70" name="Group 69"/>
          <p:cNvGrpSpPr/>
          <p:nvPr/>
        </p:nvGrpSpPr>
        <p:grpSpPr>
          <a:xfrm>
            <a:off x="1209769" y="1809924"/>
            <a:ext cx="2477159" cy="1408979"/>
            <a:chOff x="1270000" y="2770205"/>
            <a:chExt cx="6343702" cy="2087544"/>
          </a:xfrm>
        </p:grpSpPr>
        <p:sp>
          <p:nvSpPr>
            <p:cNvPr id="71" name="Line 47"/>
            <p:cNvSpPr>
              <a:spLocks noChangeShapeType="1"/>
            </p:cNvSpPr>
            <p:nvPr/>
          </p:nvSpPr>
          <p:spPr bwMode="auto">
            <a:xfrm flipV="1">
              <a:off x="1270000" y="4656666"/>
              <a:ext cx="3764782" cy="201083"/>
            </a:xfrm>
            <a:prstGeom prst="line">
              <a:avLst/>
            </a:prstGeom>
            <a:noFill/>
            <a:ln w="28575">
              <a:solidFill>
                <a:srgbClr val="C11E2B"/>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sz="900" dirty="0"/>
            </a:p>
          </p:txBody>
        </p:sp>
        <p:sp>
          <p:nvSpPr>
            <p:cNvPr id="72" name="Line 48"/>
            <p:cNvSpPr>
              <a:spLocks noChangeShapeType="1"/>
            </p:cNvSpPr>
            <p:nvPr/>
          </p:nvSpPr>
          <p:spPr bwMode="auto">
            <a:xfrm flipV="1">
              <a:off x="5034782" y="2770205"/>
              <a:ext cx="849575" cy="1844128"/>
            </a:xfrm>
            <a:prstGeom prst="line">
              <a:avLst/>
            </a:prstGeom>
            <a:noFill/>
            <a:ln w="28575">
              <a:solidFill>
                <a:srgbClr val="C11E2B"/>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sz="900" dirty="0"/>
            </a:p>
          </p:txBody>
        </p:sp>
        <p:sp>
          <p:nvSpPr>
            <p:cNvPr id="73" name="Line 49"/>
            <p:cNvSpPr>
              <a:spLocks noChangeShapeType="1"/>
            </p:cNvSpPr>
            <p:nvPr/>
          </p:nvSpPr>
          <p:spPr bwMode="auto">
            <a:xfrm>
              <a:off x="5884357" y="2770205"/>
              <a:ext cx="656144" cy="1886462"/>
            </a:xfrm>
            <a:prstGeom prst="line">
              <a:avLst/>
            </a:prstGeom>
            <a:noFill/>
            <a:ln w="28575">
              <a:solidFill>
                <a:srgbClr val="C11E2B"/>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sz="900" dirty="0"/>
            </a:p>
          </p:txBody>
        </p:sp>
        <p:sp>
          <p:nvSpPr>
            <p:cNvPr id="74" name="Line 50"/>
            <p:cNvSpPr>
              <a:spLocks noChangeShapeType="1"/>
            </p:cNvSpPr>
            <p:nvPr/>
          </p:nvSpPr>
          <p:spPr bwMode="auto">
            <a:xfrm>
              <a:off x="6597702" y="4656666"/>
              <a:ext cx="1016000" cy="0"/>
            </a:xfrm>
            <a:prstGeom prst="line">
              <a:avLst/>
            </a:prstGeom>
            <a:noFill/>
            <a:ln w="28575">
              <a:solidFill>
                <a:srgbClr val="C11E2B"/>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sz="900" dirty="0"/>
            </a:p>
          </p:txBody>
        </p:sp>
      </p:grpSp>
      <p:sp>
        <p:nvSpPr>
          <p:cNvPr id="75" name="AutoShape 51"/>
          <p:cNvSpPr>
            <a:spLocks noChangeArrowheads="1"/>
          </p:cNvSpPr>
          <p:nvPr/>
        </p:nvSpPr>
        <p:spPr bwMode="auto">
          <a:xfrm>
            <a:off x="1244155" y="2064011"/>
            <a:ext cx="1302149" cy="638730"/>
          </a:xfrm>
          <a:prstGeom prst="wedgeRoundRectCallout">
            <a:avLst>
              <a:gd name="adj1" fmla="val 82565"/>
              <a:gd name="adj2" fmla="val 45991"/>
              <a:gd name="adj3" fmla="val 16667"/>
            </a:avLst>
          </a:prstGeom>
          <a:ln>
            <a:solidFill>
              <a:srgbClr val="C11E2B"/>
            </a:solidFill>
            <a:headEnd/>
            <a:tailEnd/>
          </a:ln>
        </p:spPr>
        <p:style>
          <a:lnRef idx="2">
            <a:schemeClr val="accent1"/>
          </a:lnRef>
          <a:fillRef idx="1">
            <a:schemeClr val="lt1"/>
          </a:fillRef>
          <a:effectRef idx="0">
            <a:schemeClr val="accent1"/>
          </a:effectRef>
          <a:fontRef idx="minor">
            <a:schemeClr val="dk1"/>
          </a:fontRef>
        </p:style>
        <p:txBody>
          <a:bodyPr anchor="ctr"/>
          <a:lstStyle/>
          <a:p>
            <a:pPr eaLnBrk="1" hangingPunct="1">
              <a:lnSpc>
                <a:spcPct val="90000"/>
              </a:lnSpc>
              <a:defRPr/>
            </a:pPr>
            <a:r>
              <a:rPr lang="en-US" sz="900" dirty="0">
                <a:solidFill>
                  <a:srgbClr val="000000"/>
                </a:solidFill>
                <a:ea typeface="MS PGothic" charset="0"/>
                <a:cs typeface="Arial" charset="0"/>
              </a:rPr>
              <a:t>Vulnerabilities are found by security auditors prior to going live or even later</a:t>
            </a:r>
          </a:p>
        </p:txBody>
      </p:sp>
      <p:sp>
        <p:nvSpPr>
          <p:cNvPr id="76" name="Oval 75"/>
          <p:cNvSpPr/>
          <p:nvPr/>
        </p:nvSpPr>
        <p:spPr>
          <a:xfrm>
            <a:off x="4307873" y="1998004"/>
            <a:ext cx="460079" cy="45358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w="19050" cap="flat" cmpd="sng" algn="ctr">
            <a:solidFill>
              <a:schemeClr val="bg1"/>
            </a:solidFill>
            <a:prstDash val="solid"/>
          </a:ln>
          <a:effectLst>
            <a:outerShdw blurRad="63500" sx="102000" sy="102000" algn="ctr" rotWithShape="0">
              <a:prstClr val="black">
                <a:alpha val="40000"/>
              </a:prstClr>
            </a:outerShdw>
          </a:effectLst>
        </p:spPr>
        <p:txBody>
          <a:bodyPr rtlCol="0" anchor="ctr"/>
          <a:lstStyle/>
          <a:p>
            <a:pPr algn="ctr" defTabSz="822960"/>
            <a:endParaRPr lang="en-US" sz="1260" kern="0" dirty="0">
              <a:solidFill>
                <a:schemeClr val="bg1"/>
              </a:solidFill>
              <a:cs typeface="Arial" panose="020B0604020202020204" pitchFamily="34" charset="0"/>
            </a:endParaRPr>
          </a:p>
        </p:txBody>
      </p:sp>
      <p:sp>
        <p:nvSpPr>
          <p:cNvPr id="77" name="TextBox 76"/>
          <p:cNvSpPr txBox="1"/>
          <p:nvPr/>
        </p:nvSpPr>
        <p:spPr>
          <a:xfrm>
            <a:off x="4500162" y="1617440"/>
            <a:ext cx="280257" cy="221599"/>
          </a:xfrm>
          <a:prstGeom prst="rect">
            <a:avLst/>
          </a:prstGeom>
          <a:noFill/>
        </p:spPr>
        <p:txBody>
          <a:bodyPr wrap="square" lIns="0" tIns="0" rIns="0" bIns="0" rtlCol="0">
            <a:spAutoFit/>
          </a:bodyPr>
          <a:lstStyle/>
          <a:p>
            <a:r>
              <a:rPr lang="en-US" sz="1440" dirty="0">
                <a:solidFill>
                  <a:schemeClr val="tx2">
                    <a:lumMod val="50000"/>
                  </a:schemeClr>
                </a:solidFill>
                <a:effectLst>
                  <a:outerShdw blurRad="38100" dist="38100" dir="2700000" algn="tl">
                    <a:srgbClr val="000000">
                      <a:alpha val="43137"/>
                    </a:srgbClr>
                  </a:outerShdw>
                </a:effectLst>
              </a:rPr>
              <a:t>Vs.</a:t>
            </a:r>
          </a:p>
        </p:txBody>
      </p:sp>
      <p:sp>
        <p:nvSpPr>
          <p:cNvPr id="78" name="Rectangle 77"/>
          <p:cNvSpPr/>
          <p:nvPr/>
        </p:nvSpPr>
        <p:spPr>
          <a:xfrm>
            <a:off x="4931471" y="1809924"/>
            <a:ext cx="3376286" cy="2067483"/>
          </a:xfrm>
          <a:prstGeom prst="rect">
            <a:avLst/>
          </a:prstGeom>
          <a:solidFill>
            <a:schemeClr val="bg1"/>
          </a:solidFill>
          <a:ln w="19050" cap="flat" cmpd="sng" algn="ctr">
            <a:noFill/>
            <a:prstDash val="solid"/>
          </a:ln>
          <a:effectLst>
            <a:outerShdw blurRad="63500" sx="102000" sy="102000" algn="ctr" rotWithShape="0">
              <a:prstClr val="black">
                <a:alpha val="40000"/>
              </a:prstClr>
            </a:outerShdw>
          </a:effectLst>
        </p:spPr>
        <p:txBody>
          <a:bodyPr rtlCol="0" anchor="ctr"/>
          <a:lstStyle/>
          <a:p>
            <a:pPr algn="ctr" defTabSz="822960"/>
            <a:endParaRPr lang="en-US" sz="1260" kern="0" dirty="0">
              <a:solidFill>
                <a:schemeClr val="bg1"/>
              </a:solidFill>
              <a:cs typeface="Arial" panose="020B0604020202020204" pitchFamily="34" charset="0"/>
            </a:endParaRPr>
          </a:p>
        </p:txBody>
      </p:sp>
      <p:graphicFrame>
        <p:nvGraphicFramePr>
          <p:cNvPr id="79" name="Chart 78"/>
          <p:cNvGraphicFramePr/>
          <p:nvPr>
            <p:extLst>
              <p:ext uri="{D42A27DB-BD31-4B8C-83A1-F6EECF244321}">
                <p14:modId xmlns:p14="http://schemas.microsoft.com/office/powerpoint/2010/main" val="1175465928"/>
              </p:ext>
            </p:extLst>
          </p:nvPr>
        </p:nvGraphicFramePr>
        <p:xfrm>
          <a:off x="5294577" y="1476012"/>
          <a:ext cx="3140194" cy="2401395"/>
        </p:xfrm>
        <a:graphic>
          <a:graphicData uri="http://schemas.openxmlformats.org/drawingml/2006/chart">
            <c:chart xmlns:c="http://schemas.openxmlformats.org/drawingml/2006/chart" xmlns:r="http://schemas.openxmlformats.org/officeDocument/2006/relationships" r:id="rId5"/>
          </a:graphicData>
        </a:graphic>
      </p:graphicFrame>
      <p:sp>
        <p:nvSpPr>
          <p:cNvPr id="80" name="Rectangle 8"/>
          <p:cNvSpPr>
            <a:spLocks noChangeArrowheads="1"/>
          </p:cNvSpPr>
          <p:nvPr/>
        </p:nvSpPr>
        <p:spPr bwMode="gray">
          <a:xfrm>
            <a:off x="6049866" y="3602148"/>
            <a:ext cx="715043" cy="189942"/>
          </a:xfrm>
          <a:prstGeom prst="rect">
            <a:avLst/>
          </a:prstGeom>
          <a:solidFill>
            <a:schemeClr val="bg2">
              <a:lumMod val="50000"/>
            </a:schemeClr>
          </a:solidFill>
          <a:ln w="19050">
            <a:solidFill>
              <a:schemeClr val="bg1"/>
            </a:solidFill>
            <a:miter lim="800000"/>
            <a:headEnd/>
            <a:tailEnd/>
          </a:ln>
          <a:effectLst>
            <a:outerShdw blurRad="63500" sx="102000" sy="102000" algn="ctr" rotWithShape="0">
              <a:prstClr val="black">
                <a:alpha val="40000"/>
              </a:prstClr>
            </a:outerShdw>
          </a:effectLst>
        </p:spPr>
        <p:txBody>
          <a:bodyPr wrap="none" anchor="ctr" anchorCtr="1"/>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750" dirty="0">
                <a:solidFill>
                  <a:schemeClr val="bg1"/>
                </a:solidFill>
                <a:latin typeface="Tahoma" charset="0"/>
              </a:rPr>
              <a:t>Coding</a:t>
            </a:r>
          </a:p>
        </p:txBody>
      </p:sp>
      <p:sp>
        <p:nvSpPr>
          <p:cNvPr id="81" name="Rectangle 22"/>
          <p:cNvSpPr>
            <a:spLocks noChangeArrowheads="1"/>
          </p:cNvSpPr>
          <p:nvPr/>
        </p:nvSpPr>
        <p:spPr bwMode="gray">
          <a:xfrm>
            <a:off x="5205245" y="3602148"/>
            <a:ext cx="791559" cy="189942"/>
          </a:xfrm>
          <a:prstGeom prst="rect">
            <a:avLst/>
          </a:prstGeom>
          <a:solidFill>
            <a:schemeClr val="bg2">
              <a:lumMod val="50000"/>
            </a:schemeClr>
          </a:solidFill>
          <a:ln w="19050">
            <a:solidFill>
              <a:schemeClr val="bg1"/>
            </a:solidFill>
            <a:miter lim="800000"/>
            <a:headEnd/>
            <a:tailEnd/>
          </a:ln>
          <a:effectLst>
            <a:outerShdw blurRad="63500" sx="102000" sy="102000" algn="ctr" rotWithShape="0">
              <a:prstClr val="black">
                <a:alpha val="40000"/>
              </a:prstClr>
            </a:outerShdw>
          </a:effectLst>
        </p:spPr>
        <p:txBody>
          <a:bodyPr wrap="none" anchor="ctr" anchorCtr="1"/>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750" dirty="0">
                <a:solidFill>
                  <a:schemeClr val="bg1"/>
                </a:solidFill>
                <a:latin typeface="Tahoma" charset="0"/>
              </a:rPr>
              <a:t>Design</a:t>
            </a:r>
          </a:p>
        </p:txBody>
      </p:sp>
      <p:sp>
        <p:nvSpPr>
          <p:cNvPr id="82" name="Rectangle 25"/>
          <p:cNvSpPr>
            <a:spLocks noChangeArrowheads="1"/>
          </p:cNvSpPr>
          <p:nvPr/>
        </p:nvSpPr>
        <p:spPr bwMode="gray">
          <a:xfrm>
            <a:off x="6808681" y="3602148"/>
            <a:ext cx="715043" cy="189942"/>
          </a:xfrm>
          <a:prstGeom prst="rect">
            <a:avLst/>
          </a:prstGeom>
          <a:solidFill>
            <a:schemeClr val="bg2">
              <a:lumMod val="50000"/>
            </a:schemeClr>
          </a:solidFill>
          <a:ln w="19050">
            <a:solidFill>
              <a:schemeClr val="bg1"/>
            </a:solidFill>
            <a:miter lim="800000"/>
            <a:headEnd/>
            <a:tailEnd/>
          </a:ln>
          <a:effectLst>
            <a:outerShdw blurRad="63500" sx="102000" sy="102000" algn="ctr" rotWithShape="0">
              <a:prstClr val="black">
                <a:alpha val="40000"/>
              </a:prstClr>
            </a:outerShdw>
          </a:effectLst>
        </p:spPr>
        <p:txBody>
          <a:bodyPr wrap="none" anchor="ctr" anchorCtr="1"/>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750" dirty="0">
                <a:solidFill>
                  <a:schemeClr val="bg1"/>
                </a:solidFill>
                <a:latin typeface="Tahoma" charset="0"/>
              </a:rPr>
              <a:t>Testing</a:t>
            </a:r>
          </a:p>
        </p:txBody>
      </p:sp>
      <p:sp>
        <p:nvSpPr>
          <p:cNvPr id="83" name="Rectangle 31"/>
          <p:cNvSpPr>
            <a:spLocks noChangeArrowheads="1"/>
          </p:cNvSpPr>
          <p:nvPr/>
        </p:nvSpPr>
        <p:spPr bwMode="gray">
          <a:xfrm>
            <a:off x="7567497" y="3602148"/>
            <a:ext cx="715043" cy="189942"/>
          </a:xfrm>
          <a:prstGeom prst="rect">
            <a:avLst/>
          </a:prstGeom>
          <a:solidFill>
            <a:schemeClr val="bg2">
              <a:lumMod val="50000"/>
            </a:schemeClr>
          </a:solidFill>
          <a:ln w="19050">
            <a:solidFill>
              <a:schemeClr val="bg1"/>
            </a:solidFill>
            <a:miter lim="800000"/>
            <a:headEnd/>
            <a:tailEnd/>
          </a:ln>
          <a:effectLst>
            <a:outerShdw blurRad="63500" sx="102000" sy="102000" algn="ctr" rotWithShape="0">
              <a:prstClr val="black">
                <a:alpha val="40000"/>
              </a:prstClr>
            </a:outerShdw>
          </a:effectLst>
        </p:spPr>
        <p:txBody>
          <a:bodyPr wrap="none" anchor="ctr" anchorCtr="1"/>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750" dirty="0">
                <a:solidFill>
                  <a:schemeClr val="bg1"/>
                </a:solidFill>
                <a:latin typeface="Tahoma" charset="0"/>
              </a:rPr>
              <a:t>Production</a:t>
            </a:r>
          </a:p>
        </p:txBody>
      </p:sp>
      <p:sp>
        <p:nvSpPr>
          <p:cNvPr id="84" name="Text Box 52"/>
          <p:cNvSpPr txBox="1">
            <a:spLocks noChangeArrowheads="1"/>
          </p:cNvSpPr>
          <p:nvPr/>
        </p:nvSpPr>
        <p:spPr bwMode="auto">
          <a:xfrm rot="16200000">
            <a:off x="3942668" y="2487179"/>
            <a:ext cx="2289370" cy="204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eaLnBrk="1" hangingPunct="1">
              <a:lnSpc>
                <a:spcPct val="90000"/>
              </a:lnSpc>
            </a:pPr>
            <a:r>
              <a:rPr lang="en-US" altLang="en-US" sz="810" b="1" dirty="0"/>
              <a:t>% </a:t>
            </a:r>
            <a:r>
              <a:rPr lang="en-US" altLang="en-US" sz="810" b="1" dirty="0">
                <a:solidFill>
                  <a:schemeClr val="tx2">
                    <a:lumMod val="50000"/>
                  </a:schemeClr>
                </a:solidFill>
              </a:rPr>
              <a:t>of Issue Found by Stage of SDLC</a:t>
            </a:r>
          </a:p>
        </p:txBody>
      </p:sp>
      <p:sp>
        <p:nvSpPr>
          <p:cNvPr id="85" name="Line 22"/>
          <p:cNvSpPr>
            <a:spLocks noChangeShapeType="1"/>
          </p:cNvSpPr>
          <p:nvPr/>
        </p:nvSpPr>
        <p:spPr bwMode="auto">
          <a:xfrm>
            <a:off x="5467985" y="2294739"/>
            <a:ext cx="1413606" cy="924164"/>
          </a:xfrm>
          <a:prstGeom prst="line">
            <a:avLst/>
          </a:prstGeom>
          <a:noFill/>
          <a:ln w="28575">
            <a:solidFill>
              <a:srgbClr val="C11E2B"/>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sz="900" dirty="0"/>
          </a:p>
        </p:txBody>
      </p:sp>
      <p:sp>
        <p:nvSpPr>
          <p:cNvPr id="86" name="Line 28"/>
          <p:cNvSpPr>
            <a:spLocks noChangeShapeType="1"/>
          </p:cNvSpPr>
          <p:nvPr/>
        </p:nvSpPr>
        <p:spPr bwMode="auto">
          <a:xfrm>
            <a:off x="6905293" y="3227996"/>
            <a:ext cx="1037827" cy="178583"/>
          </a:xfrm>
          <a:prstGeom prst="line">
            <a:avLst/>
          </a:prstGeom>
          <a:noFill/>
          <a:ln w="28575">
            <a:solidFill>
              <a:srgbClr val="C11E2B"/>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sz="900" dirty="0"/>
          </a:p>
        </p:txBody>
      </p:sp>
      <p:sp>
        <p:nvSpPr>
          <p:cNvPr id="87" name="AutoShape 51"/>
          <p:cNvSpPr>
            <a:spLocks noChangeArrowheads="1"/>
          </p:cNvSpPr>
          <p:nvPr/>
        </p:nvSpPr>
        <p:spPr bwMode="auto">
          <a:xfrm>
            <a:off x="6875829" y="2193088"/>
            <a:ext cx="1202407" cy="538850"/>
          </a:xfrm>
          <a:prstGeom prst="wedgeRoundRectCallout">
            <a:avLst>
              <a:gd name="adj1" fmla="val -72973"/>
              <a:gd name="adj2" fmla="val 95468"/>
              <a:gd name="adj3" fmla="val 16667"/>
            </a:avLst>
          </a:prstGeom>
          <a:ln>
            <a:solidFill>
              <a:srgbClr val="C11E2B"/>
            </a:solidFill>
            <a:headEnd/>
            <a:tailEnd/>
          </a:ln>
        </p:spPr>
        <p:style>
          <a:lnRef idx="2">
            <a:schemeClr val="accent1"/>
          </a:lnRef>
          <a:fillRef idx="1">
            <a:schemeClr val="lt1"/>
          </a:fillRef>
          <a:effectRef idx="0">
            <a:schemeClr val="accent1"/>
          </a:effectRef>
          <a:fontRef idx="minor">
            <a:schemeClr val="dk1"/>
          </a:fontRef>
        </p:style>
        <p:txBody>
          <a:bodyPr anchor="ctr"/>
          <a:lstStyle/>
          <a:p>
            <a:pPr eaLnBrk="1" hangingPunct="1">
              <a:lnSpc>
                <a:spcPct val="90000"/>
              </a:lnSpc>
              <a:defRPr/>
            </a:pPr>
            <a:r>
              <a:rPr lang="en-US" sz="900" dirty="0">
                <a:solidFill>
                  <a:srgbClr val="000000"/>
                </a:solidFill>
                <a:ea typeface="MS PGothic" charset="0"/>
                <a:cs typeface="Arial" charset="0"/>
              </a:rPr>
              <a:t>Vulnerabilities will be minimized if security is built in early on  </a:t>
            </a:r>
          </a:p>
        </p:txBody>
      </p:sp>
      <p:sp>
        <p:nvSpPr>
          <p:cNvPr id="88" name="Content Placeholder 2"/>
          <p:cNvSpPr txBox="1">
            <a:spLocks/>
          </p:cNvSpPr>
          <p:nvPr/>
        </p:nvSpPr>
        <p:spPr>
          <a:xfrm>
            <a:off x="657948" y="4031620"/>
            <a:ext cx="3823878" cy="1126462"/>
          </a:xfrm>
          <a:prstGeom prst="rect">
            <a:avLst/>
          </a:prstGeom>
        </p:spPr>
        <p:txBody>
          <a:bodyPr vert="horz" wrap="square" lIns="0" tIns="54864" rIns="0" bIns="54864" rtlCol="0">
            <a:spAutoFit/>
          </a:bodyPr>
          <a:lstStyle>
            <a:lvl1pPr marL="228600" indent="-228600" algn="l" defTabSz="685800" rtl="0" eaLnBrk="1" latinLnBrk="0" hangingPunct="1">
              <a:lnSpc>
                <a:spcPct val="100000"/>
              </a:lnSpc>
              <a:spcBef>
                <a:spcPts val="1200"/>
              </a:spcBef>
              <a:buClr>
                <a:srgbClr val="FF5003"/>
              </a:buClr>
              <a:buFont typeface="Arial" panose="020B0604020202020204" pitchFamily="34" charset="0"/>
              <a:buChar char="•"/>
              <a:defRPr sz="1400" kern="1200" spc="0">
                <a:solidFill>
                  <a:srgbClr val="1D3649"/>
                </a:solidFill>
                <a:latin typeface="Arial" panose="020B0604020202020204" pitchFamily="34" charset="0"/>
                <a:ea typeface="+mn-ea"/>
                <a:cs typeface="Arial" panose="020B0604020202020204" pitchFamily="34" charset="0"/>
              </a:defRPr>
            </a:lvl1pPr>
            <a:lvl2pPr marL="466725" marR="0" indent="-219075" algn="l" defTabSz="685800" rtl="0" eaLnBrk="1" fontAlgn="auto" latinLnBrk="0" hangingPunct="1">
              <a:lnSpc>
                <a:spcPct val="100000"/>
              </a:lnSpc>
              <a:spcBef>
                <a:spcPts val="300"/>
              </a:spcBef>
              <a:spcAft>
                <a:spcPts val="0"/>
              </a:spcAft>
              <a:buClr>
                <a:srgbClr val="FF5004"/>
              </a:buClr>
              <a:buSzTx/>
              <a:buFont typeface="Symbol" panose="05050102010706020507" pitchFamily="18" charset="2"/>
              <a:buChar char="-"/>
              <a:tabLst/>
              <a:defRPr sz="1200" kern="1200" spc="0">
                <a:solidFill>
                  <a:srgbClr val="1D3649"/>
                </a:solidFill>
                <a:latin typeface="Arial" panose="020B0604020202020204" pitchFamily="34" charset="0"/>
                <a:ea typeface="+mn-ea"/>
                <a:cs typeface="Arial" panose="020B0604020202020204" pitchFamily="34" charset="0"/>
              </a:defRPr>
            </a:lvl2pPr>
            <a:lvl3pPr marL="676275" marR="0" indent="-200025"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spc="0" baseline="0">
                <a:solidFill>
                  <a:srgbClr val="1D3649"/>
                </a:solidFill>
                <a:latin typeface="Arial" panose="020B0604020202020204" pitchFamily="34" charset="0"/>
                <a:ea typeface="+mn-ea"/>
                <a:cs typeface="Arial" panose="020B0604020202020204" pitchFamily="34" charset="0"/>
              </a:defRPr>
            </a:lvl3pPr>
            <a:lvl4pPr marL="769938" marR="0" indent="-163513"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spc="0">
                <a:solidFill>
                  <a:srgbClr val="1D3649"/>
                </a:solidFill>
                <a:latin typeface="Arial" panose="020B0604020202020204" pitchFamily="34" charset="0"/>
                <a:ea typeface="+mn-ea"/>
                <a:cs typeface="Arial" panose="020B0604020202020204" pitchFamily="34" charset="0"/>
              </a:defRPr>
            </a:lvl4pPr>
            <a:lvl5pPr marL="990600" marR="0" indent="-160338"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spc="0">
                <a:solidFill>
                  <a:srgbClr val="1D3649"/>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Bef>
                <a:spcPts val="0"/>
              </a:spcBef>
              <a:spcAft>
                <a:spcPts val="0"/>
              </a:spcAft>
            </a:pPr>
            <a:r>
              <a:rPr lang="en-US" sz="1100" dirty="0"/>
              <a:t>Backward secure SDLC processes that rely on security testing results to determine secure development requirements.</a:t>
            </a:r>
          </a:p>
          <a:p>
            <a:pPr fontAlgn="auto">
              <a:spcBef>
                <a:spcPts val="0"/>
              </a:spcBef>
              <a:spcAft>
                <a:spcPts val="0"/>
              </a:spcAft>
            </a:pPr>
            <a:r>
              <a:rPr lang="en-US" sz="1100" dirty="0"/>
              <a:t>Development teams create “quick and dirty” vulnerabilities fixes due a lack of planning, time, skillset, and proper funding / resource.</a:t>
            </a:r>
          </a:p>
        </p:txBody>
      </p:sp>
      <p:sp>
        <p:nvSpPr>
          <p:cNvPr id="89" name="Content Placeholder 2"/>
          <p:cNvSpPr txBox="1">
            <a:spLocks/>
          </p:cNvSpPr>
          <p:nvPr/>
        </p:nvSpPr>
        <p:spPr>
          <a:xfrm>
            <a:off x="4734786" y="4029393"/>
            <a:ext cx="3948012" cy="1126462"/>
          </a:xfrm>
          <a:prstGeom prst="rect">
            <a:avLst/>
          </a:prstGeom>
        </p:spPr>
        <p:txBody>
          <a:bodyPr vert="horz" wrap="square" lIns="0" tIns="54864" rIns="0" bIns="54864" rtlCol="0">
            <a:spAutoFit/>
          </a:bodyPr>
          <a:lstStyle>
            <a:lvl1pPr marL="228600" indent="-228600" algn="l" defTabSz="685800" rtl="0" eaLnBrk="1" latinLnBrk="0" hangingPunct="1">
              <a:lnSpc>
                <a:spcPct val="100000"/>
              </a:lnSpc>
              <a:spcBef>
                <a:spcPts val="1200"/>
              </a:spcBef>
              <a:buClr>
                <a:srgbClr val="FF5003"/>
              </a:buClr>
              <a:buFont typeface="Arial" panose="020B0604020202020204" pitchFamily="34" charset="0"/>
              <a:buChar char="•"/>
              <a:defRPr sz="1400" kern="1200" spc="0">
                <a:solidFill>
                  <a:srgbClr val="1D3649"/>
                </a:solidFill>
                <a:latin typeface="Arial" panose="020B0604020202020204" pitchFamily="34" charset="0"/>
                <a:ea typeface="+mn-ea"/>
                <a:cs typeface="Arial" panose="020B0604020202020204" pitchFamily="34" charset="0"/>
              </a:defRPr>
            </a:lvl1pPr>
            <a:lvl2pPr marL="466725" marR="0" indent="-219075" algn="l" defTabSz="685800" rtl="0" eaLnBrk="1" fontAlgn="auto" latinLnBrk="0" hangingPunct="1">
              <a:lnSpc>
                <a:spcPct val="100000"/>
              </a:lnSpc>
              <a:spcBef>
                <a:spcPts val="300"/>
              </a:spcBef>
              <a:spcAft>
                <a:spcPts val="0"/>
              </a:spcAft>
              <a:buClr>
                <a:srgbClr val="FF5004"/>
              </a:buClr>
              <a:buSzTx/>
              <a:buFont typeface="Symbol" panose="05050102010706020507" pitchFamily="18" charset="2"/>
              <a:buChar char="-"/>
              <a:tabLst/>
              <a:defRPr sz="1200" kern="1200" spc="0">
                <a:solidFill>
                  <a:srgbClr val="1D3649"/>
                </a:solidFill>
                <a:latin typeface="Arial" panose="020B0604020202020204" pitchFamily="34" charset="0"/>
                <a:ea typeface="+mn-ea"/>
                <a:cs typeface="Arial" panose="020B0604020202020204" pitchFamily="34" charset="0"/>
              </a:defRPr>
            </a:lvl2pPr>
            <a:lvl3pPr marL="676275" marR="0" indent="-200025"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spc="0" baseline="0">
                <a:solidFill>
                  <a:srgbClr val="1D3649"/>
                </a:solidFill>
                <a:latin typeface="Arial" panose="020B0604020202020204" pitchFamily="34" charset="0"/>
                <a:ea typeface="+mn-ea"/>
                <a:cs typeface="Arial" panose="020B0604020202020204" pitchFamily="34" charset="0"/>
              </a:defRPr>
            </a:lvl3pPr>
            <a:lvl4pPr marL="769938" marR="0" indent="-163513"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spc="0">
                <a:solidFill>
                  <a:srgbClr val="1D3649"/>
                </a:solidFill>
                <a:latin typeface="Arial" panose="020B0604020202020204" pitchFamily="34" charset="0"/>
                <a:ea typeface="+mn-ea"/>
                <a:cs typeface="Arial" panose="020B0604020202020204" pitchFamily="34" charset="0"/>
              </a:defRPr>
            </a:lvl4pPr>
            <a:lvl5pPr marL="990600" marR="0" indent="-160338"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spc="0">
                <a:solidFill>
                  <a:srgbClr val="1D3649"/>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Bef>
                <a:spcPts val="0"/>
              </a:spcBef>
              <a:spcAft>
                <a:spcPts val="0"/>
              </a:spcAft>
            </a:pPr>
            <a:r>
              <a:rPr lang="en-US" sz="1100" dirty="0"/>
              <a:t>Pro-active secure SDLC approach to drive down cost of securing applications by early integration.</a:t>
            </a:r>
          </a:p>
          <a:p>
            <a:pPr fontAlgn="auto">
              <a:spcBef>
                <a:spcPts val="0"/>
              </a:spcBef>
              <a:spcAft>
                <a:spcPts val="0"/>
              </a:spcAft>
            </a:pPr>
            <a:r>
              <a:rPr lang="en-US" sz="1100" dirty="0"/>
              <a:t>Secured application by design, with in depth security mechanism, instead of “Band-Aid” remediation solutions.</a:t>
            </a:r>
          </a:p>
          <a:p>
            <a:pPr fontAlgn="auto">
              <a:spcBef>
                <a:spcPts val="0"/>
              </a:spcBef>
              <a:spcAft>
                <a:spcPts val="0"/>
              </a:spcAft>
            </a:pPr>
            <a:r>
              <a:rPr lang="en-US" sz="1100" dirty="0"/>
              <a:t>Secure coding guidance provided just in time for each development task.</a:t>
            </a:r>
          </a:p>
        </p:txBody>
      </p:sp>
    </p:spTree>
    <p:extLst>
      <p:ext uri="{BB962C8B-B14F-4D97-AF65-F5344CB8AC3E}">
        <p14:creationId xmlns:p14="http://schemas.microsoft.com/office/powerpoint/2010/main" val="456204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p:cNvSpPr>
            <a:spLocks noGrp="1"/>
          </p:cNvSpPr>
          <p:nvPr>
            <p:ph type="title"/>
          </p:nvPr>
        </p:nvSpPr>
        <p:spPr>
          <a:xfrm>
            <a:off x="418906" y="200994"/>
            <a:ext cx="8231583" cy="294953"/>
          </a:xfrm>
        </p:spPr>
        <p:txBody>
          <a:bodyPr>
            <a:spAutoFit/>
          </a:bodyPr>
          <a:lstStyle/>
          <a:p>
            <a:r>
              <a:rPr lang="en-US" sz="2000" dirty="0"/>
              <a:t>Secure SDLC Model Example</a:t>
            </a:r>
          </a:p>
        </p:txBody>
      </p:sp>
      <p:sp>
        <p:nvSpPr>
          <p:cNvPr id="29" name="Rectangle 28"/>
          <p:cNvSpPr/>
          <p:nvPr/>
        </p:nvSpPr>
        <p:spPr>
          <a:xfrm>
            <a:off x="2446163" y="1311920"/>
            <a:ext cx="3781397" cy="375113"/>
          </a:xfrm>
          <a:prstGeom prst="rect">
            <a:avLst/>
          </a:prstGeom>
          <a:solidFill>
            <a:schemeClr val="accent2"/>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a:ln>
                  <a:noFill/>
                </a:ln>
                <a:solidFill>
                  <a:schemeClr val="bg1"/>
                </a:solidFill>
                <a:effectLst/>
                <a:uLnTx/>
                <a:uFillTx/>
                <a:ea typeface="+mn-ea"/>
                <a:cs typeface="Arial" panose="020B0604020202020204" pitchFamily="34" charset="0"/>
              </a:rPr>
              <a:t>Security</a:t>
            </a:r>
            <a:r>
              <a:rPr kumimoji="0" lang="en-US" sz="1000" b="0" i="0" u="none" strike="noStrike" kern="0" cap="none" spc="0" normalizeH="0" noProof="0" dirty="0">
                <a:ln>
                  <a:noFill/>
                </a:ln>
                <a:solidFill>
                  <a:schemeClr val="bg1"/>
                </a:solidFill>
                <a:effectLst/>
                <a:uLnTx/>
                <a:uFillTx/>
                <a:ea typeface="+mn-ea"/>
                <a:cs typeface="Arial" panose="020B0604020202020204" pitchFamily="34" charset="0"/>
              </a:rPr>
              <a:t> Awareness</a:t>
            </a:r>
          </a:p>
          <a:p>
            <a:pPr marL="0" marR="0" indent="0" algn="ctr" defTabSz="914400" eaLnBrk="1" fontAlgn="auto" latinLnBrk="0" hangingPunct="1">
              <a:lnSpc>
                <a:spcPct val="100000"/>
              </a:lnSpc>
              <a:spcBef>
                <a:spcPts val="0"/>
              </a:spcBef>
              <a:spcAft>
                <a:spcPts val="0"/>
              </a:spcAft>
              <a:buClrTx/>
              <a:buSzTx/>
              <a:buFontTx/>
              <a:buNone/>
              <a:tabLst/>
            </a:pPr>
            <a:r>
              <a:rPr lang="en-US" sz="1000" kern="0" baseline="0" dirty="0">
                <a:solidFill>
                  <a:schemeClr val="bg1"/>
                </a:solidFill>
                <a:ea typeface="+mn-ea"/>
                <a:cs typeface="Arial" panose="020B0604020202020204" pitchFamily="34" charset="0"/>
              </a:rPr>
              <a:t>Secure</a:t>
            </a:r>
            <a:r>
              <a:rPr lang="en-US" sz="1000" kern="0" dirty="0">
                <a:solidFill>
                  <a:schemeClr val="bg1"/>
                </a:solidFill>
                <a:ea typeface="+mn-ea"/>
                <a:cs typeface="Arial" panose="020B0604020202020204" pitchFamily="34" charset="0"/>
              </a:rPr>
              <a:t> Development Training</a:t>
            </a:r>
            <a:endParaRPr kumimoji="0" lang="en-US" sz="10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sp>
        <p:nvSpPr>
          <p:cNvPr id="30" name="Rectangle 29"/>
          <p:cNvSpPr/>
          <p:nvPr/>
        </p:nvSpPr>
        <p:spPr>
          <a:xfrm>
            <a:off x="2446163" y="879054"/>
            <a:ext cx="3781397" cy="375113"/>
          </a:xfrm>
          <a:prstGeom prst="rect">
            <a:avLst/>
          </a:prstGeom>
          <a:solidFill>
            <a:schemeClr val="tx2"/>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a:ln>
                  <a:noFill/>
                </a:ln>
                <a:solidFill>
                  <a:schemeClr val="bg1"/>
                </a:solidFill>
                <a:effectLst/>
                <a:uLnTx/>
                <a:uFillTx/>
                <a:ea typeface="+mn-ea"/>
                <a:cs typeface="Arial" panose="020B0604020202020204" pitchFamily="34" charset="0"/>
              </a:rPr>
              <a:t>Application Security Strategy &amp; Program</a:t>
            </a:r>
          </a:p>
        </p:txBody>
      </p:sp>
      <p:sp>
        <p:nvSpPr>
          <p:cNvPr id="14" name="Isosceles Triangle 22"/>
          <p:cNvSpPr/>
          <p:nvPr/>
        </p:nvSpPr>
        <p:spPr bwMode="auto">
          <a:xfrm rot="10800000">
            <a:off x="2446163" y="1772926"/>
            <a:ext cx="3781397" cy="485231"/>
          </a:xfrm>
          <a:prstGeom prst="triangle">
            <a:avLst>
              <a:gd name="adj" fmla="val 50147"/>
            </a:avLst>
          </a:prstGeom>
          <a:solidFill>
            <a:schemeClr val="accent1">
              <a:lumMod val="20000"/>
              <a:lumOff val="80000"/>
            </a:schemeClr>
          </a:solidFill>
          <a:ln>
            <a:solidFill>
              <a:schemeClr val="tx2"/>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defTabSz="685800">
              <a:lnSpc>
                <a:spcPct val="90000"/>
              </a:lnSpc>
            </a:pPr>
            <a:endParaRPr lang="en-US" sz="1650" dirty="0">
              <a:solidFill>
                <a:schemeClr val="hlink"/>
              </a:solidFill>
            </a:endParaRPr>
          </a:p>
        </p:txBody>
      </p:sp>
      <p:graphicFrame>
        <p:nvGraphicFramePr>
          <p:cNvPr id="15" name="Diagram 14"/>
          <p:cNvGraphicFramePr/>
          <p:nvPr>
            <p:extLst>
              <p:ext uri="{D42A27DB-BD31-4B8C-83A1-F6EECF244321}">
                <p14:modId xmlns:p14="http://schemas.microsoft.com/office/powerpoint/2010/main" val="935087397"/>
              </p:ext>
            </p:extLst>
          </p:nvPr>
        </p:nvGraphicFramePr>
        <p:xfrm>
          <a:off x="235373" y="2277963"/>
          <a:ext cx="3441321" cy="1607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Diagram 15"/>
          <p:cNvGraphicFramePr/>
          <p:nvPr>
            <p:extLst>
              <p:ext uri="{D42A27DB-BD31-4B8C-83A1-F6EECF244321}">
                <p14:modId xmlns:p14="http://schemas.microsoft.com/office/powerpoint/2010/main" val="728552633"/>
              </p:ext>
            </p:extLst>
          </p:nvPr>
        </p:nvGraphicFramePr>
        <p:xfrm>
          <a:off x="5042355" y="2277963"/>
          <a:ext cx="3728852" cy="16435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Oval 16"/>
          <p:cNvSpPr/>
          <p:nvPr/>
        </p:nvSpPr>
        <p:spPr bwMode="auto">
          <a:xfrm>
            <a:off x="3926074" y="2692435"/>
            <a:ext cx="819398" cy="944088"/>
          </a:xfrm>
          <a:prstGeom prst="ellipse">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defTabSz="685800">
              <a:lnSpc>
                <a:spcPct val="90000"/>
              </a:lnSpc>
            </a:pPr>
            <a:endParaRPr lang="en-US" sz="1650" dirty="0">
              <a:solidFill>
                <a:schemeClr val="hlink"/>
              </a:solidFill>
            </a:endParaRPr>
          </a:p>
        </p:txBody>
      </p:sp>
      <p:pic>
        <p:nvPicPr>
          <p:cNvPr id="19" name="Picture 18"/>
          <p:cNvPicPr>
            <a:picLocks noChangeAspect="1"/>
          </p:cNvPicPr>
          <p:nvPr/>
        </p:nvPicPr>
        <p:blipFill>
          <a:blip r:embed="rId13"/>
          <a:stretch>
            <a:fillRect/>
          </a:stretch>
        </p:blipFill>
        <p:spPr>
          <a:xfrm>
            <a:off x="3613250" y="1760204"/>
            <a:ext cx="1611500" cy="946587"/>
          </a:xfrm>
          <a:prstGeom prst="rect">
            <a:avLst/>
          </a:prstGeom>
        </p:spPr>
      </p:pic>
      <p:pic>
        <p:nvPicPr>
          <p:cNvPr id="21" name="Picture 20" descr="10 Aplicaciones educativas (gratis) para aprender en vacaciones | Bloc ..."/>
          <p:cNvPicPr>
            <a:picLocks noChangeAspect="1"/>
          </p:cNvPicPr>
          <p:nvPr/>
        </p:nvPicPr>
        <p:blipFill>
          <a:blip r:embed="rId14"/>
          <a:stretch>
            <a:fillRect/>
          </a:stretch>
        </p:blipFill>
        <p:spPr>
          <a:xfrm>
            <a:off x="3702984" y="2707160"/>
            <a:ext cx="1368818" cy="785169"/>
          </a:xfrm>
          <a:prstGeom prst="rect">
            <a:avLst/>
          </a:prstGeom>
        </p:spPr>
      </p:pic>
      <p:sp>
        <p:nvSpPr>
          <p:cNvPr id="31" name="Rectangle 30"/>
          <p:cNvSpPr/>
          <p:nvPr/>
        </p:nvSpPr>
        <p:spPr>
          <a:xfrm>
            <a:off x="3521554" y="3487698"/>
            <a:ext cx="1658531" cy="258532"/>
          </a:xfrm>
          <a:prstGeom prst="rect">
            <a:avLst/>
          </a:prstGeom>
        </p:spPr>
        <p:txBody>
          <a:bodyPr wrap="none">
            <a:spAutoFit/>
          </a:bodyPr>
          <a:lstStyle/>
          <a:p>
            <a:pPr algn="ctr" defTabSz="685800">
              <a:lnSpc>
                <a:spcPct val="90000"/>
              </a:lnSpc>
            </a:pPr>
            <a:r>
              <a:rPr lang="en-US" b="1" dirty="0">
                <a:solidFill>
                  <a:schemeClr val="hlink"/>
                </a:solidFill>
              </a:rPr>
              <a:t>Secure Applications</a:t>
            </a:r>
          </a:p>
        </p:txBody>
      </p:sp>
      <p:graphicFrame>
        <p:nvGraphicFramePr>
          <p:cNvPr id="36" name="Diagram 35"/>
          <p:cNvGraphicFramePr/>
          <p:nvPr>
            <p:extLst>
              <p:ext uri="{D42A27DB-BD31-4B8C-83A1-F6EECF244321}">
                <p14:modId xmlns:p14="http://schemas.microsoft.com/office/powerpoint/2010/main" val="679049664"/>
              </p:ext>
            </p:extLst>
          </p:nvPr>
        </p:nvGraphicFramePr>
        <p:xfrm>
          <a:off x="266780" y="4449262"/>
          <a:ext cx="8535834" cy="337947"/>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37" name="Line 28"/>
          <p:cNvSpPr>
            <a:spLocks noChangeShapeType="1"/>
          </p:cNvSpPr>
          <p:nvPr/>
        </p:nvSpPr>
        <p:spPr bwMode="auto">
          <a:xfrm>
            <a:off x="660398" y="3419468"/>
            <a:ext cx="1" cy="508435"/>
          </a:xfrm>
          <a:prstGeom prst="line">
            <a:avLst/>
          </a:prstGeom>
          <a:noFill/>
          <a:ln w="28575">
            <a:solidFill>
              <a:schemeClr val="tx2"/>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sz="900" dirty="0"/>
          </a:p>
        </p:txBody>
      </p:sp>
      <p:sp>
        <p:nvSpPr>
          <p:cNvPr id="38" name="Line 28"/>
          <p:cNvSpPr>
            <a:spLocks noChangeShapeType="1"/>
          </p:cNvSpPr>
          <p:nvPr/>
        </p:nvSpPr>
        <p:spPr bwMode="auto">
          <a:xfrm>
            <a:off x="1559175" y="3419468"/>
            <a:ext cx="1" cy="508435"/>
          </a:xfrm>
          <a:prstGeom prst="line">
            <a:avLst/>
          </a:prstGeom>
          <a:noFill/>
          <a:ln w="28575">
            <a:solidFill>
              <a:schemeClr val="tx2"/>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sz="900" dirty="0"/>
          </a:p>
        </p:txBody>
      </p:sp>
      <p:sp>
        <p:nvSpPr>
          <p:cNvPr id="39" name="Line 28"/>
          <p:cNvSpPr>
            <a:spLocks noChangeShapeType="1"/>
          </p:cNvSpPr>
          <p:nvPr/>
        </p:nvSpPr>
        <p:spPr bwMode="auto">
          <a:xfrm>
            <a:off x="2402537" y="3419468"/>
            <a:ext cx="1" cy="508435"/>
          </a:xfrm>
          <a:prstGeom prst="line">
            <a:avLst/>
          </a:prstGeom>
          <a:noFill/>
          <a:ln w="28575">
            <a:solidFill>
              <a:schemeClr val="tx2"/>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sz="900" dirty="0"/>
          </a:p>
        </p:txBody>
      </p:sp>
      <p:sp>
        <p:nvSpPr>
          <p:cNvPr id="40" name="Line 28"/>
          <p:cNvSpPr>
            <a:spLocks noChangeShapeType="1"/>
          </p:cNvSpPr>
          <p:nvPr/>
        </p:nvSpPr>
        <p:spPr bwMode="auto">
          <a:xfrm>
            <a:off x="5527049" y="3419468"/>
            <a:ext cx="1" cy="508435"/>
          </a:xfrm>
          <a:prstGeom prst="line">
            <a:avLst/>
          </a:prstGeom>
          <a:noFill/>
          <a:ln w="28575">
            <a:solidFill>
              <a:schemeClr val="tx2"/>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sz="900" dirty="0"/>
          </a:p>
        </p:txBody>
      </p:sp>
      <p:sp>
        <p:nvSpPr>
          <p:cNvPr id="41" name="Line 28"/>
          <p:cNvSpPr>
            <a:spLocks noChangeShapeType="1"/>
          </p:cNvSpPr>
          <p:nvPr/>
        </p:nvSpPr>
        <p:spPr bwMode="auto">
          <a:xfrm>
            <a:off x="3267561" y="3419468"/>
            <a:ext cx="1" cy="508435"/>
          </a:xfrm>
          <a:prstGeom prst="line">
            <a:avLst/>
          </a:prstGeom>
          <a:noFill/>
          <a:ln w="28575">
            <a:solidFill>
              <a:schemeClr val="tx2"/>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sz="900" dirty="0"/>
          </a:p>
        </p:txBody>
      </p:sp>
      <p:sp>
        <p:nvSpPr>
          <p:cNvPr id="42" name="Line 28"/>
          <p:cNvSpPr>
            <a:spLocks noChangeShapeType="1"/>
          </p:cNvSpPr>
          <p:nvPr/>
        </p:nvSpPr>
        <p:spPr bwMode="auto">
          <a:xfrm>
            <a:off x="6437597" y="3419468"/>
            <a:ext cx="1" cy="508435"/>
          </a:xfrm>
          <a:prstGeom prst="line">
            <a:avLst/>
          </a:prstGeom>
          <a:noFill/>
          <a:ln w="28575">
            <a:solidFill>
              <a:schemeClr val="tx2"/>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sz="900" dirty="0"/>
          </a:p>
        </p:txBody>
      </p:sp>
      <p:sp>
        <p:nvSpPr>
          <p:cNvPr id="43" name="Line 28"/>
          <p:cNvSpPr>
            <a:spLocks noChangeShapeType="1"/>
          </p:cNvSpPr>
          <p:nvPr/>
        </p:nvSpPr>
        <p:spPr bwMode="auto">
          <a:xfrm>
            <a:off x="7348145" y="3413093"/>
            <a:ext cx="1" cy="508435"/>
          </a:xfrm>
          <a:prstGeom prst="line">
            <a:avLst/>
          </a:prstGeom>
          <a:noFill/>
          <a:ln w="28575">
            <a:solidFill>
              <a:schemeClr val="tx2"/>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sz="900" dirty="0"/>
          </a:p>
        </p:txBody>
      </p:sp>
      <p:sp>
        <p:nvSpPr>
          <p:cNvPr id="44" name="Line 28"/>
          <p:cNvSpPr>
            <a:spLocks noChangeShapeType="1"/>
          </p:cNvSpPr>
          <p:nvPr/>
        </p:nvSpPr>
        <p:spPr bwMode="auto">
          <a:xfrm>
            <a:off x="8365064" y="3419468"/>
            <a:ext cx="1" cy="508435"/>
          </a:xfrm>
          <a:prstGeom prst="line">
            <a:avLst/>
          </a:prstGeom>
          <a:noFill/>
          <a:ln w="28575">
            <a:solidFill>
              <a:schemeClr val="tx2"/>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sz="900" dirty="0"/>
          </a:p>
        </p:txBody>
      </p:sp>
      <p:sp>
        <p:nvSpPr>
          <p:cNvPr id="45" name="Line 28"/>
          <p:cNvSpPr>
            <a:spLocks noChangeShapeType="1"/>
          </p:cNvSpPr>
          <p:nvPr/>
        </p:nvSpPr>
        <p:spPr bwMode="auto">
          <a:xfrm>
            <a:off x="648628" y="3905708"/>
            <a:ext cx="496465" cy="534579"/>
          </a:xfrm>
          <a:prstGeom prst="line">
            <a:avLst/>
          </a:prstGeom>
          <a:noFill/>
          <a:ln w="28575">
            <a:solidFill>
              <a:schemeClr val="tx2"/>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sz="900" dirty="0"/>
          </a:p>
        </p:txBody>
      </p:sp>
      <p:sp>
        <p:nvSpPr>
          <p:cNvPr id="46" name="Line 28"/>
          <p:cNvSpPr>
            <a:spLocks noChangeShapeType="1"/>
          </p:cNvSpPr>
          <p:nvPr/>
        </p:nvSpPr>
        <p:spPr bwMode="auto">
          <a:xfrm>
            <a:off x="1600341" y="3921528"/>
            <a:ext cx="664306" cy="555305"/>
          </a:xfrm>
          <a:prstGeom prst="line">
            <a:avLst/>
          </a:prstGeom>
          <a:noFill/>
          <a:ln w="28575">
            <a:solidFill>
              <a:schemeClr val="tx2"/>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sz="900" dirty="0"/>
          </a:p>
        </p:txBody>
      </p:sp>
      <p:sp>
        <p:nvSpPr>
          <p:cNvPr id="47" name="Line 28"/>
          <p:cNvSpPr>
            <a:spLocks noChangeShapeType="1"/>
          </p:cNvSpPr>
          <p:nvPr/>
        </p:nvSpPr>
        <p:spPr bwMode="auto">
          <a:xfrm>
            <a:off x="2402537" y="3884982"/>
            <a:ext cx="664306" cy="555305"/>
          </a:xfrm>
          <a:prstGeom prst="line">
            <a:avLst/>
          </a:prstGeom>
          <a:noFill/>
          <a:ln w="28575">
            <a:solidFill>
              <a:schemeClr val="tx2"/>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sz="900" dirty="0"/>
          </a:p>
        </p:txBody>
      </p:sp>
      <p:sp>
        <p:nvSpPr>
          <p:cNvPr id="48" name="Line 28"/>
          <p:cNvSpPr>
            <a:spLocks noChangeShapeType="1"/>
          </p:cNvSpPr>
          <p:nvPr/>
        </p:nvSpPr>
        <p:spPr bwMode="auto">
          <a:xfrm>
            <a:off x="3281097" y="3916526"/>
            <a:ext cx="664306" cy="555305"/>
          </a:xfrm>
          <a:prstGeom prst="line">
            <a:avLst/>
          </a:prstGeom>
          <a:noFill/>
          <a:ln w="28575">
            <a:solidFill>
              <a:schemeClr val="tx2"/>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sz="900" dirty="0"/>
          </a:p>
        </p:txBody>
      </p:sp>
      <p:sp>
        <p:nvSpPr>
          <p:cNvPr id="49" name="Line 28"/>
          <p:cNvSpPr>
            <a:spLocks noChangeShapeType="1"/>
          </p:cNvSpPr>
          <p:nvPr/>
        </p:nvSpPr>
        <p:spPr bwMode="auto">
          <a:xfrm flipH="1">
            <a:off x="4841636" y="3909952"/>
            <a:ext cx="680252" cy="530335"/>
          </a:xfrm>
          <a:prstGeom prst="line">
            <a:avLst/>
          </a:prstGeom>
          <a:noFill/>
          <a:ln w="28575">
            <a:solidFill>
              <a:schemeClr val="tx2"/>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sz="900" dirty="0"/>
          </a:p>
        </p:txBody>
      </p:sp>
      <p:sp>
        <p:nvSpPr>
          <p:cNvPr id="51" name="Line 28"/>
          <p:cNvSpPr>
            <a:spLocks noChangeShapeType="1"/>
          </p:cNvSpPr>
          <p:nvPr/>
        </p:nvSpPr>
        <p:spPr bwMode="auto">
          <a:xfrm flipH="1">
            <a:off x="5757346" y="3918928"/>
            <a:ext cx="680252" cy="530335"/>
          </a:xfrm>
          <a:prstGeom prst="line">
            <a:avLst/>
          </a:prstGeom>
          <a:noFill/>
          <a:ln w="28575">
            <a:solidFill>
              <a:schemeClr val="tx2"/>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sz="900" dirty="0"/>
          </a:p>
        </p:txBody>
      </p:sp>
      <p:sp>
        <p:nvSpPr>
          <p:cNvPr id="52" name="Line 28"/>
          <p:cNvSpPr>
            <a:spLocks noChangeShapeType="1"/>
          </p:cNvSpPr>
          <p:nvPr/>
        </p:nvSpPr>
        <p:spPr bwMode="auto">
          <a:xfrm flipH="1">
            <a:off x="6667894" y="3909952"/>
            <a:ext cx="680252" cy="530335"/>
          </a:xfrm>
          <a:prstGeom prst="line">
            <a:avLst/>
          </a:prstGeom>
          <a:noFill/>
          <a:ln w="28575">
            <a:solidFill>
              <a:schemeClr val="tx2"/>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sz="900" dirty="0"/>
          </a:p>
        </p:txBody>
      </p:sp>
      <p:sp>
        <p:nvSpPr>
          <p:cNvPr id="53" name="Line 28"/>
          <p:cNvSpPr>
            <a:spLocks noChangeShapeType="1"/>
          </p:cNvSpPr>
          <p:nvPr/>
        </p:nvSpPr>
        <p:spPr bwMode="auto">
          <a:xfrm flipH="1">
            <a:off x="7688271" y="3918927"/>
            <a:ext cx="680252" cy="530335"/>
          </a:xfrm>
          <a:prstGeom prst="line">
            <a:avLst/>
          </a:prstGeom>
          <a:noFill/>
          <a:ln w="28575">
            <a:solidFill>
              <a:schemeClr val="tx2"/>
            </a:solidFill>
            <a:prstDash val="sysDot"/>
            <a:round/>
            <a:headEnd/>
            <a:tailEnd/>
          </a:ln>
          <a:extLst>
            <a:ext uri="{909E8E84-426E-40DD-AFC4-6F175D3DCCD1}">
              <a14:hiddenFill xmlns:a14="http://schemas.microsoft.com/office/drawing/2010/main">
                <a:noFill/>
              </a14:hiddenFill>
            </a:ext>
          </a:extLst>
        </p:spPr>
        <p:txBody>
          <a:bodyPr wrap="square" anchor="ctr">
            <a:spAutoFit/>
          </a:bodyPr>
          <a:lstStyle/>
          <a:p>
            <a:endParaRPr lang="en-US" sz="900" dirty="0"/>
          </a:p>
        </p:txBody>
      </p:sp>
      <p:sp>
        <p:nvSpPr>
          <p:cNvPr id="55" name="TextBox 54"/>
          <p:cNvSpPr txBox="1"/>
          <p:nvPr/>
        </p:nvSpPr>
        <p:spPr>
          <a:xfrm>
            <a:off x="418906" y="4831477"/>
            <a:ext cx="8231583" cy="369332"/>
          </a:xfrm>
          <a:prstGeom prst="rect">
            <a:avLst/>
          </a:prstGeom>
          <a:noFill/>
        </p:spPr>
        <p:txBody>
          <a:bodyPr wrap="square" lIns="0" tIns="0" rIns="0" bIns="0" rtlCol="0">
            <a:spAutoFit/>
          </a:bodyPr>
          <a:lstStyle/>
          <a:p>
            <a:pPr algn="ctr">
              <a:buClr>
                <a:srgbClr val="FF5003"/>
              </a:buClr>
            </a:pPr>
            <a:r>
              <a:rPr lang="en-US" b="1" dirty="0">
                <a:solidFill>
                  <a:srgbClr val="1D3649"/>
                </a:solidFill>
              </a:rPr>
              <a:t>Software Development LifeCycle (SDLC)</a:t>
            </a:r>
          </a:p>
          <a:p>
            <a:endParaRPr lang="en-US" b="1" dirty="0">
              <a:solidFill>
                <a:srgbClr val="1D3649"/>
              </a:solidFill>
            </a:endParaRPr>
          </a:p>
        </p:txBody>
      </p:sp>
      <p:sp>
        <p:nvSpPr>
          <p:cNvPr id="32" name="Rectangle 31"/>
          <p:cNvSpPr/>
          <p:nvPr/>
        </p:nvSpPr>
        <p:spPr>
          <a:xfrm>
            <a:off x="235373" y="1180139"/>
            <a:ext cx="2477441" cy="1477328"/>
          </a:xfrm>
          <a:prstGeom prst="rect">
            <a:avLst/>
          </a:prstGeom>
        </p:spPr>
        <p:txBody>
          <a:bodyPr wrap="square">
            <a:spAutoFit/>
          </a:bodyPr>
          <a:lstStyle/>
          <a:p>
            <a:pPr marL="7937" algn="ctr">
              <a:buClr>
                <a:srgbClr val="FF5003"/>
              </a:buClr>
            </a:pPr>
            <a:r>
              <a:rPr lang="en-US" sz="1000" b="1" dirty="0">
                <a:latin typeface="OpenSans" charset="0"/>
              </a:rPr>
              <a:t>Secure Development</a:t>
            </a:r>
          </a:p>
          <a:p>
            <a:pPr marL="7937">
              <a:buClr>
                <a:srgbClr val="FF5003"/>
              </a:buClr>
            </a:pPr>
            <a:endParaRPr lang="en-US" sz="1000" b="1" dirty="0">
              <a:latin typeface="OpenSans" charset="0"/>
            </a:endParaRPr>
          </a:p>
          <a:p>
            <a:pPr marL="117475" indent="-109538">
              <a:buClr>
                <a:srgbClr val="FF5003"/>
              </a:buClr>
              <a:buFont typeface="Wingdings" charset="2"/>
              <a:buChar char="§"/>
            </a:pPr>
            <a:r>
              <a:rPr lang="en-US" sz="1000" dirty="0">
                <a:latin typeface="OpenSans" charset="0"/>
              </a:rPr>
              <a:t>Provide security directions and objectives for development teams. </a:t>
            </a:r>
          </a:p>
          <a:p>
            <a:pPr marL="117475" indent="-109538">
              <a:buClr>
                <a:srgbClr val="FF5003"/>
              </a:buClr>
              <a:buFont typeface="Wingdings" charset="2"/>
              <a:buChar char="§"/>
            </a:pPr>
            <a:r>
              <a:rPr lang="en-US" sz="1000" dirty="0">
                <a:latin typeface="OpenSans" charset="0"/>
              </a:rPr>
              <a:t>Planned security implementation.</a:t>
            </a:r>
          </a:p>
          <a:p>
            <a:pPr marL="117475" indent="-109538">
              <a:buClr>
                <a:srgbClr val="FF5003"/>
              </a:buClr>
              <a:buFont typeface="Wingdings" charset="2"/>
              <a:buChar char="§"/>
            </a:pPr>
            <a:r>
              <a:rPr lang="en-US" sz="1000" dirty="0">
                <a:latin typeface="OpenSans" charset="0"/>
              </a:rPr>
              <a:t>Security controls mechanisms embedded into the application design.</a:t>
            </a:r>
          </a:p>
          <a:p>
            <a:pPr marL="117475" indent="-109538">
              <a:buClr>
                <a:srgbClr val="FF5003"/>
              </a:buClr>
              <a:buFont typeface="Wingdings" charset="2"/>
              <a:buChar char="§"/>
            </a:pPr>
            <a:r>
              <a:rPr lang="en-US" sz="1000" dirty="0">
                <a:latin typeface="OpenSans" charset="0"/>
              </a:rPr>
              <a:t>Just in time guidance for development tasks.</a:t>
            </a:r>
          </a:p>
        </p:txBody>
      </p:sp>
      <p:sp>
        <p:nvSpPr>
          <p:cNvPr id="34" name="Rectangle 33"/>
          <p:cNvSpPr/>
          <p:nvPr/>
        </p:nvSpPr>
        <p:spPr>
          <a:xfrm>
            <a:off x="6428279" y="1175843"/>
            <a:ext cx="2543647" cy="1477328"/>
          </a:xfrm>
          <a:prstGeom prst="rect">
            <a:avLst/>
          </a:prstGeom>
        </p:spPr>
        <p:txBody>
          <a:bodyPr wrap="square">
            <a:spAutoFit/>
          </a:bodyPr>
          <a:lstStyle/>
          <a:p>
            <a:pPr marL="7937" algn="ctr">
              <a:buClr>
                <a:srgbClr val="FF5003"/>
              </a:buClr>
            </a:pPr>
            <a:r>
              <a:rPr lang="en-US" sz="1000" b="1" dirty="0">
                <a:latin typeface="OpenSans" charset="0"/>
              </a:rPr>
              <a:t>Security Testing</a:t>
            </a:r>
          </a:p>
          <a:p>
            <a:pPr marL="117475" indent="-109538">
              <a:buClr>
                <a:srgbClr val="FF5003"/>
              </a:buClr>
              <a:buFont typeface="Wingdings" charset="2"/>
              <a:buChar char="§"/>
            </a:pPr>
            <a:endParaRPr lang="en-US" sz="1000" dirty="0">
              <a:latin typeface="OpenSans" charset="0"/>
            </a:endParaRPr>
          </a:p>
          <a:p>
            <a:pPr marL="117475" indent="-109538">
              <a:buClr>
                <a:srgbClr val="FF5003"/>
              </a:buClr>
              <a:buFont typeface="Wingdings" charset="2"/>
              <a:buChar char="§"/>
            </a:pPr>
            <a:r>
              <a:rPr lang="en-US" sz="1000" dirty="0">
                <a:latin typeface="OpenSans" charset="0"/>
              </a:rPr>
              <a:t>Leverage various testing technique for different needs at different time.</a:t>
            </a:r>
          </a:p>
          <a:p>
            <a:pPr marL="117475" indent="-109538">
              <a:buClr>
                <a:srgbClr val="FF5003"/>
              </a:buClr>
              <a:buFont typeface="Wingdings" charset="2"/>
              <a:buChar char="§"/>
            </a:pPr>
            <a:r>
              <a:rPr lang="en-US" sz="1000" dirty="0">
                <a:latin typeface="OpenSans" charset="0"/>
              </a:rPr>
              <a:t>Verification that security requirements are fulfilled.</a:t>
            </a:r>
          </a:p>
          <a:p>
            <a:pPr marL="117475" indent="-109538">
              <a:buClr>
                <a:srgbClr val="FF5003"/>
              </a:buClr>
              <a:buFont typeface="Wingdings" charset="2"/>
              <a:buChar char="§"/>
            </a:pPr>
            <a:r>
              <a:rPr lang="en-US" sz="1000" dirty="0">
                <a:latin typeface="OpenSans" charset="0"/>
              </a:rPr>
              <a:t>Testing results used for feedbacks and continuous improvement of development practices.</a:t>
            </a:r>
          </a:p>
        </p:txBody>
      </p:sp>
    </p:spTree>
    <p:extLst>
      <p:ext uri="{BB962C8B-B14F-4D97-AF65-F5344CB8AC3E}">
        <p14:creationId xmlns:p14="http://schemas.microsoft.com/office/powerpoint/2010/main" val="1017371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09434" y="1342220"/>
            <a:ext cx="3049299" cy="646331"/>
          </a:xfrm>
          <a:prstGeom prst="rect">
            <a:avLst/>
          </a:prstGeom>
        </p:spPr>
        <p:txBody>
          <a:bodyPr wrap="square">
            <a:spAutoFit/>
          </a:bodyPr>
          <a:lstStyle/>
          <a:p>
            <a:r>
              <a:rPr lang="en-US" b="1" dirty="0"/>
              <a:t>Application Security Program Services</a:t>
            </a:r>
          </a:p>
          <a:p>
            <a:r>
              <a:rPr lang="en-US" sz="800" b="1" dirty="0"/>
              <a:t>6948-66X (8F)</a:t>
            </a:r>
          </a:p>
          <a:p>
            <a:r>
              <a:rPr lang="en-US" sz="800" b="1" dirty="0"/>
              <a:t>6948-54N (8F GBS)</a:t>
            </a:r>
          </a:p>
          <a:p>
            <a:r>
              <a:rPr lang="mr-IN" sz="800" b="1" dirty="0"/>
              <a:t>6948-67D</a:t>
            </a:r>
            <a:r>
              <a:rPr lang="en-US" sz="800" b="1" dirty="0"/>
              <a:t> (J6 GTS)</a:t>
            </a:r>
          </a:p>
        </p:txBody>
      </p:sp>
      <p:pic>
        <p:nvPicPr>
          <p:cNvPr id="8" name="Picture 2" descr="mage result for strategy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939" y="1342220"/>
            <a:ext cx="646331" cy="6463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ge result for cyc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462" y="3872059"/>
            <a:ext cx="646331" cy="64633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3828957" y="3872059"/>
            <a:ext cx="3046254" cy="646331"/>
          </a:xfrm>
          <a:prstGeom prst="rect">
            <a:avLst/>
          </a:prstGeom>
        </p:spPr>
        <p:txBody>
          <a:bodyPr wrap="square">
            <a:spAutoFit/>
          </a:bodyPr>
          <a:lstStyle/>
          <a:p>
            <a:r>
              <a:rPr lang="en-US" b="1" dirty="0"/>
              <a:t>Managed Application Security Services</a:t>
            </a:r>
          </a:p>
          <a:p>
            <a:pPr defTabSz="685800"/>
            <a:r>
              <a:rPr lang="en-US" sz="800" b="1" dirty="0">
                <a:solidFill>
                  <a:schemeClr val="dk1"/>
                </a:solidFill>
              </a:rPr>
              <a:t>6948-68N (8F)</a:t>
            </a:r>
          </a:p>
          <a:p>
            <a:pPr defTabSz="685800"/>
            <a:r>
              <a:rPr lang="mr-IN" sz="800" b="1" dirty="0">
                <a:solidFill>
                  <a:schemeClr val="dk1"/>
                </a:solidFill>
              </a:rPr>
              <a:t>6948-68L</a:t>
            </a:r>
            <a:r>
              <a:rPr lang="en-US" sz="800" b="1" dirty="0">
                <a:solidFill>
                  <a:schemeClr val="dk1"/>
                </a:solidFill>
              </a:rPr>
              <a:t> (8F GBS)</a:t>
            </a:r>
          </a:p>
          <a:p>
            <a:pPr defTabSz="685800"/>
            <a:r>
              <a:rPr lang="en-US" sz="800" b="1" dirty="0">
                <a:solidFill>
                  <a:schemeClr val="dk1"/>
                </a:solidFill>
              </a:rPr>
              <a:t>6948-68M (J6 GTS)</a:t>
            </a:r>
          </a:p>
        </p:txBody>
      </p:sp>
      <p:pic>
        <p:nvPicPr>
          <p:cNvPr id="11" name="Picture 2" descr="mage result for instructo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7146" y="1336307"/>
            <a:ext cx="646332" cy="6463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age result for managed service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2351" y="2482668"/>
            <a:ext cx="648290" cy="65224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335846" y="2482668"/>
            <a:ext cx="3080021" cy="646331"/>
          </a:xfrm>
          <a:prstGeom prst="rect">
            <a:avLst/>
          </a:prstGeom>
        </p:spPr>
        <p:txBody>
          <a:bodyPr wrap="square">
            <a:spAutoFit/>
          </a:bodyPr>
          <a:lstStyle/>
          <a:p>
            <a:r>
              <a:rPr lang="en-US" b="1" dirty="0"/>
              <a:t>Application Security Testing Services</a:t>
            </a:r>
          </a:p>
          <a:p>
            <a:r>
              <a:rPr lang="en-US" sz="800" b="1" dirty="0"/>
              <a:t>6948-66W (8F)</a:t>
            </a:r>
          </a:p>
          <a:p>
            <a:r>
              <a:rPr lang="en-US" sz="800" b="1" dirty="0"/>
              <a:t>6948-67H (8F GBS)</a:t>
            </a:r>
          </a:p>
          <a:p>
            <a:r>
              <a:rPr lang="mr-IN" sz="800" b="1" dirty="0"/>
              <a:t>6948-67E</a:t>
            </a:r>
            <a:r>
              <a:rPr lang="en-US" sz="800" b="1" dirty="0"/>
              <a:t> (J6 GTS) </a:t>
            </a:r>
          </a:p>
        </p:txBody>
      </p:sp>
      <p:sp>
        <p:nvSpPr>
          <p:cNvPr id="14" name="Rectangle 13"/>
          <p:cNvSpPr/>
          <p:nvPr/>
        </p:nvSpPr>
        <p:spPr>
          <a:xfrm>
            <a:off x="5330641" y="1342219"/>
            <a:ext cx="3085226" cy="646331"/>
          </a:xfrm>
          <a:prstGeom prst="rect">
            <a:avLst/>
          </a:prstGeom>
        </p:spPr>
        <p:txBody>
          <a:bodyPr wrap="square">
            <a:spAutoFit/>
          </a:bodyPr>
          <a:lstStyle/>
          <a:p>
            <a:r>
              <a:rPr lang="en-US" b="1" dirty="0"/>
              <a:t>Secure Development Training Services</a:t>
            </a:r>
          </a:p>
          <a:p>
            <a:r>
              <a:rPr lang="en-US" sz="800" b="1" dirty="0"/>
              <a:t>6948-66Z (8F)</a:t>
            </a:r>
          </a:p>
          <a:p>
            <a:r>
              <a:rPr lang="en-US" sz="800" b="1" dirty="0"/>
              <a:t>6948-67F (8F GBS)</a:t>
            </a:r>
          </a:p>
          <a:p>
            <a:r>
              <a:rPr lang="mr-IN" sz="800" b="1" dirty="0"/>
              <a:t>6948-67A</a:t>
            </a:r>
            <a:r>
              <a:rPr lang="en-US" sz="800" b="1" dirty="0"/>
              <a:t> (J6 GTS)</a:t>
            </a:r>
          </a:p>
        </p:txBody>
      </p:sp>
      <p:sp>
        <p:nvSpPr>
          <p:cNvPr id="20" name="Title 3"/>
          <p:cNvSpPr>
            <a:spLocks noGrp="1"/>
          </p:cNvSpPr>
          <p:nvPr>
            <p:ph type="title"/>
          </p:nvPr>
        </p:nvSpPr>
        <p:spPr>
          <a:xfrm>
            <a:off x="454269" y="225965"/>
            <a:ext cx="8231583" cy="294953"/>
          </a:xfrm>
        </p:spPr>
        <p:txBody>
          <a:bodyPr>
            <a:spAutoFit/>
          </a:bodyPr>
          <a:lstStyle/>
          <a:p>
            <a:r>
              <a:rPr lang="en-US" sz="2000" dirty="0"/>
              <a:t>Our Offerings Structure</a:t>
            </a:r>
          </a:p>
        </p:txBody>
      </p:sp>
      <p:sp>
        <p:nvSpPr>
          <p:cNvPr id="21" name="Rectangle 20"/>
          <p:cNvSpPr/>
          <p:nvPr/>
        </p:nvSpPr>
        <p:spPr>
          <a:xfrm>
            <a:off x="1209434" y="2552364"/>
            <a:ext cx="3049299" cy="646331"/>
          </a:xfrm>
          <a:prstGeom prst="rect">
            <a:avLst/>
          </a:prstGeom>
        </p:spPr>
        <p:txBody>
          <a:bodyPr wrap="square">
            <a:spAutoFit/>
          </a:bodyPr>
          <a:lstStyle/>
          <a:p>
            <a:r>
              <a:rPr lang="en-US" b="1" dirty="0"/>
              <a:t>Secure Development Support Services</a:t>
            </a:r>
          </a:p>
          <a:p>
            <a:r>
              <a:rPr lang="en-US" sz="800" b="1" dirty="0"/>
              <a:t>6948-66Y (8F)</a:t>
            </a:r>
          </a:p>
          <a:p>
            <a:r>
              <a:rPr lang="en-US" sz="800" b="1" dirty="0"/>
              <a:t>6948-67G (8F GBS)</a:t>
            </a:r>
          </a:p>
          <a:p>
            <a:r>
              <a:rPr lang="mr-IN" sz="800" b="1" dirty="0"/>
              <a:t>6948-67C</a:t>
            </a:r>
            <a:r>
              <a:rPr lang="en-US" sz="800" b="1" dirty="0"/>
              <a:t> (J6 GTS)</a:t>
            </a:r>
          </a:p>
        </p:txBody>
      </p:sp>
      <p:pic>
        <p:nvPicPr>
          <p:cNvPr id="2" name="Picture 1"/>
          <p:cNvPicPr>
            <a:picLocks noChangeAspect="1"/>
          </p:cNvPicPr>
          <p:nvPr/>
        </p:nvPicPr>
        <p:blipFill>
          <a:blip r:embed="rId7">
            <a:alphaModFix amt="65000"/>
          </a:blip>
          <a:stretch>
            <a:fillRect/>
          </a:stretch>
        </p:blipFill>
        <p:spPr>
          <a:xfrm>
            <a:off x="555939" y="2552363"/>
            <a:ext cx="624622" cy="646332"/>
          </a:xfrm>
          <a:prstGeom prst="rect">
            <a:avLst/>
          </a:prstGeom>
          <a:noFill/>
          <a:ln>
            <a:noFill/>
          </a:ln>
        </p:spPr>
      </p:pic>
      <p:pic>
        <p:nvPicPr>
          <p:cNvPr id="23" name="Picture 22" descr="X-ForceRed2_Facebook_Cr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75211" y="2739615"/>
            <a:ext cx="1093047" cy="313517"/>
          </a:xfrm>
          <a:prstGeom prst="rect">
            <a:avLst/>
          </a:prstGeom>
        </p:spPr>
      </p:pic>
    </p:spTree>
    <p:extLst>
      <p:ext uri="{BB962C8B-B14F-4D97-AF65-F5344CB8AC3E}">
        <p14:creationId xmlns:p14="http://schemas.microsoft.com/office/powerpoint/2010/main" val="2146603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31"/>
          <p:cNvSpPr>
            <a:spLocks noChangeArrowheads="1"/>
          </p:cNvSpPr>
          <p:nvPr/>
        </p:nvSpPr>
        <p:spPr bwMode="auto">
          <a:xfrm>
            <a:off x="454269" y="772390"/>
            <a:ext cx="8231582" cy="1056409"/>
          </a:xfrm>
          <a:prstGeom prst="rect">
            <a:avLst/>
          </a:prstGeom>
          <a:solidFill>
            <a:schemeClr val="bg1">
              <a:lumMod val="85000"/>
            </a:schemeClr>
          </a:solidFill>
          <a:ln w="9525">
            <a:noFill/>
            <a:miter lim="800000"/>
            <a:headEnd/>
            <a:tailEnd/>
          </a:ln>
        </p:spPr>
        <p:txBody>
          <a:bodyPr lIns="48006" tIns="68580" rIns="48006" bIns="68580"/>
          <a:lstStyle/>
          <a:p>
            <a:pPr>
              <a:lnSpc>
                <a:spcPct val="90000"/>
              </a:lnSpc>
              <a:spcBef>
                <a:spcPct val="50000"/>
              </a:spcBef>
              <a:defRPr/>
            </a:pPr>
            <a:endParaRPr lang="en-US" sz="675" kern="0" dirty="0">
              <a:latin typeface="+mn-lt"/>
              <a:ea typeface="ＭＳ Ｐゴシック" charset="0"/>
              <a:cs typeface="ＭＳ Ｐゴシック" charset="0"/>
            </a:endParaRPr>
          </a:p>
        </p:txBody>
      </p:sp>
      <p:sp>
        <p:nvSpPr>
          <p:cNvPr id="52" name="Rectangle 31"/>
          <p:cNvSpPr>
            <a:spLocks noChangeArrowheads="1"/>
          </p:cNvSpPr>
          <p:nvPr/>
        </p:nvSpPr>
        <p:spPr bwMode="auto">
          <a:xfrm>
            <a:off x="559045" y="866161"/>
            <a:ext cx="8028081" cy="828675"/>
          </a:xfrm>
          <a:prstGeom prst="rect">
            <a:avLst/>
          </a:prstGeom>
          <a:solidFill>
            <a:srgbClr val="FFFFFF"/>
          </a:solidFill>
          <a:ln w="9525">
            <a:noFill/>
            <a:miter lim="800000"/>
            <a:headEnd/>
            <a:tailEnd/>
          </a:ln>
        </p:spPr>
        <p:txBody>
          <a:bodyPr lIns="48006" tIns="68580" rIns="48006" bIns="68580"/>
          <a:lstStyle/>
          <a:p>
            <a:pPr>
              <a:lnSpc>
                <a:spcPct val="90000"/>
              </a:lnSpc>
              <a:spcBef>
                <a:spcPct val="50000"/>
              </a:spcBef>
              <a:defRPr/>
            </a:pPr>
            <a:endParaRPr lang="en-US" sz="675" kern="0" dirty="0">
              <a:latin typeface="+mn-lt"/>
              <a:ea typeface="ＭＳ Ｐゴシック" charset="0"/>
              <a:cs typeface="ＭＳ Ｐゴシック" charset="0"/>
            </a:endParaRPr>
          </a:p>
        </p:txBody>
      </p:sp>
      <p:sp>
        <p:nvSpPr>
          <p:cNvPr id="57" name="Rectangle 56"/>
          <p:cNvSpPr/>
          <p:nvPr/>
        </p:nvSpPr>
        <p:spPr bwMode="auto">
          <a:xfrm>
            <a:off x="595955" y="932836"/>
            <a:ext cx="734616" cy="647700"/>
          </a:xfrm>
          <a:prstGeom prst="rect">
            <a:avLst/>
          </a:prstGeom>
          <a:solidFill>
            <a:schemeClr val="bg2">
              <a:lumMod val="50000"/>
            </a:schemeClr>
          </a:solidFill>
          <a:ln w="19050">
            <a:solidFill>
              <a:schemeClr val="bg1">
                <a:lumMod val="85000"/>
              </a:schemeClr>
            </a:solidFill>
          </a:ln>
          <a:effectLst>
            <a:outerShdw blurRad="50800" dist="38100" dir="2700000" algn="tl" rotWithShape="0">
              <a:srgbClr val="000000">
                <a:alpha val="43000"/>
              </a:srgbClr>
            </a:outerShdw>
          </a:effectLst>
          <a:extLst/>
        </p:spPr>
        <p:txBody>
          <a:bodyPr anchor="ctr"/>
          <a:lstStyle/>
          <a:p>
            <a:pPr algn="ctr">
              <a:defRPr/>
            </a:pPr>
            <a:r>
              <a:rPr lang="en-US" sz="900" b="1" dirty="0">
                <a:solidFill>
                  <a:srgbClr val="FFFFFF"/>
                </a:solidFill>
                <a:latin typeface="+mn-lt"/>
                <a:ea typeface="ＭＳ Ｐゴシック" charset="0"/>
              </a:rPr>
              <a:t>Offering overview</a:t>
            </a:r>
          </a:p>
        </p:txBody>
      </p:sp>
      <p:sp>
        <p:nvSpPr>
          <p:cNvPr id="4" name="Title 3"/>
          <p:cNvSpPr>
            <a:spLocks noGrp="1"/>
          </p:cNvSpPr>
          <p:nvPr>
            <p:ph type="title"/>
          </p:nvPr>
        </p:nvSpPr>
        <p:spPr>
          <a:xfrm>
            <a:off x="454269" y="225965"/>
            <a:ext cx="8231583" cy="294953"/>
          </a:xfrm>
        </p:spPr>
        <p:txBody>
          <a:bodyPr>
            <a:spAutoFit/>
          </a:bodyPr>
          <a:lstStyle/>
          <a:p>
            <a:pPr>
              <a:defRPr/>
            </a:pPr>
            <a:r>
              <a:rPr lang="en-US" sz="2000" dirty="0">
                <a:solidFill>
                  <a:schemeClr val="tx1"/>
                </a:solidFill>
                <a:latin typeface="+mn-lt"/>
              </a:rPr>
              <a:t>Application Security Program Services</a:t>
            </a:r>
          </a:p>
        </p:txBody>
      </p:sp>
      <p:cxnSp>
        <p:nvCxnSpPr>
          <p:cNvPr id="33" name="Straight Connector 32"/>
          <p:cNvCxnSpPr/>
          <p:nvPr/>
        </p:nvCxnSpPr>
        <p:spPr>
          <a:xfrm>
            <a:off x="7429500" y="932836"/>
            <a:ext cx="0" cy="713186"/>
          </a:xfrm>
          <a:prstGeom prst="line">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extLst>
              <p:ext uri="{D42A27DB-BD31-4B8C-83A1-F6EECF244321}">
                <p14:modId xmlns:p14="http://schemas.microsoft.com/office/powerpoint/2010/main" val="843845468"/>
              </p:ext>
            </p:extLst>
          </p:nvPr>
        </p:nvGraphicFramePr>
        <p:xfrm>
          <a:off x="454269" y="1964249"/>
          <a:ext cx="2590800" cy="3279204"/>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20000"/>
                    </a:ext>
                  </a:extLst>
                </a:gridCol>
              </a:tblGrid>
              <a:tr h="452212">
                <a:tc>
                  <a:txBody>
                    <a:bodyPr/>
                    <a:lstStyle/>
                    <a:p>
                      <a:pPr algn="ctr"/>
                      <a:r>
                        <a:rPr lang="en-US" sz="1000" dirty="0"/>
                        <a:t>Objectives</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2826992">
                <a:tc>
                  <a:txBody>
                    <a:bodyPr/>
                    <a:lstStyle/>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dirty="0">
                          <a:solidFill>
                            <a:schemeClr val="tx1"/>
                          </a:solidFill>
                          <a:latin typeface="+mn-lt"/>
                          <a:ea typeface="+mn-ea"/>
                          <a:cs typeface="+mn-cs"/>
                        </a:rPr>
                        <a:t>Help clients to define an application security strategy to </a:t>
                      </a:r>
                      <a:r>
                        <a:rPr lang="en-US" altLang="en-US" sz="1000" b="1" kern="1200" dirty="0">
                          <a:solidFill>
                            <a:schemeClr val="tx1"/>
                          </a:solidFill>
                          <a:latin typeface="+mn-lt"/>
                          <a:ea typeface="+mn-ea"/>
                          <a:cs typeface="+mn-cs"/>
                        </a:rPr>
                        <a:t>manage</a:t>
                      </a:r>
                      <a:r>
                        <a:rPr lang="en-US" altLang="en-US" sz="1000" kern="1200" dirty="0">
                          <a:solidFill>
                            <a:schemeClr val="tx1"/>
                          </a:solidFill>
                          <a:latin typeface="+mn-lt"/>
                          <a:ea typeface="+mn-ea"/>
                          <a:cs typeface="+mn-cs"/>
                        </a:rPr>
                        <a:t>, </a:t>
                      </a:r>
                      <a:r>
                        <a:rPr lang="en-US" altLang="en-US" sz="1000" b="1" kern="1200" dirty="0">
                          <a:solidFill>
                            <a:schemeClr val="tx1"/>
                          </a:solidFill>
                          <a:latin typeface="+mn-lt"/>
                          <a:ea typeface="+mn-ea"/>
                          <a:cs typeface="+mn-cs"/>
                        </a:rPr>
                        <a:t>develop</a:t>
                      </a:r>
                      <a:r>
                        <a:rPr lang="en-US" altLang="en-US" sz="1000" kern="1200" dirty="0">
                          <a:solidFill>
                            <a:schemeClr val="tx1"/>
                          </a:solidFill>
                          <a:latin typeface="+mn-lt"/>
                          <a:ea typeface="+mn-ea"/>
                          <a:cs typeface="+mn-cs"/>
                        </a:rPr>
                        <a:t> and </a:t>
                      </a:r>
                      <a:r>
                        <a:rPr lang="en-US" altLang="en-US" sz="1000" b="1" kern="1200" dirty="0">
                          <a:solidFill>
                            <a:schemeClr val="tx1"/>
                          </a:solidFill>
                          <a:latin typeface="+mn-lt"/>
                          <a:ea typeface="+mn-ea"/>
                          <a:cs typeface="+mn-cs"/>
                        </a:rPr>
                        <a:t>test</a:t>
                      </a:r>
                      <a:r>
                        <a:rPr lang="en-US" altLang="en-US" sz="1000" kern="1200" dirty="0">
                          <a:solidFill>
                            <a:schemeClr val="tx1"/>
                          </a:solidFill>
                          <a:latin typeface="+mn-lt"/>
                          <a:ea typeface="+mn-ea"/>
                          <a:cs typeface="+mn-cs"/>
                        </a:rPr>
                        <a:t> their application in line with business needs.</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kern="1200" dirty="0">
                        <a:solidFill>
                          <a:schemeClr val="tx1"/>
                        </a:solidFill>
                        <a:latin typeface="+mn-lt"/>
                        <a:ea typeface="+mn-ea"/>
                        <a:cs typeface="+mn-cs"/>
                      </a:endParaRP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dirty="0">
                          <a:solidFill>
                            <a:schemeClr val="tx1"/>
                          </a:solidFill>
                          <a:latin typeface="+mn-lt"/>
                          <a:ea typeface="+mn-ea"/>
                          <a:cs typeface="+mn-cs"/>
                        </a:rPr>
                        <a:t>Establish the application security baselines for a programmatic approach adoption.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pSp>
        <p:nvGrpSpPr>
          <p:cNvPr id="86030" name="Group 12"/>
          <p:cNvGrpSpPr>
            <a:grpSpLocks/>
          </p:cNvGrpSpPr>
          <p:nvPr/>
        </p:nvGrpSpPr>
        <p:grpSpPr bwMode="auto">
          <a:xfrm>
            <a:off x="559045" y="1967519"/>
            <a:ext cx="435770" cy="420291"/>
            <a:chOff x="3464790" y="3150745"/>
            <a:chExt cx="580744" cy="559963"/>
          </a:xfrm>
        </p:grpSpPr>
        <p:sp>
          <p:nvSpPr>
            <p:cNvPr id="53" name="Oval 52"/>
            <p:cNvSpPr/>
            <p:nvPr/>
          </p:nvSpPr>
          <p:spPr bwMode="auto">
            <a:xfrm>
              <a:off x="3464790" y="3150745"/>
              <a:ext cx="580744" cy="559963"/>
            </a:xfrm>
            <a:prstGeom prst="ellipse">
              <a:avLst/>
            </a:prstGeom>
            <a:solidFill>
              <a:schemeClr val="bg1"/>
            </a:solidFill>
            <a:ln w="38100" cmpd="sng">
              <a:solidFill>
                <a:schemeClr val="bg2">
                  <a:lumMod val="75000"/>
                </a:schemeClr>
              </a:solidFill>
            </a:ln>
            <a:effectLst/>
            <a:extLst/>
          </p:spPr>
          <p:txBody>
            <a:bodyPr/>
            <a:lstStyle/>
            <a:p>
              <a:pPr>
                <a:defRPr/>
              </a:pPr>
              <a:endParaRPr lang="en-US" dirty="0">
                <a:solidFill>
                  <a:srgbClr val="000000"/>
                </a:solidFill>
                <a:latin typeface="+mn-lt"/>
                <a:ea typeface="ＭＳ Ｐゴシック" charset="0"/>
              </a:endParaRPr>
            </a:p>
          </p:txBody>
        </p:sp>
        <p:pic>
          <p:nvPicPr>
            <p:cNvPr id="47" name="Picture 16"/>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557547" y="3287664"/>
              <a:ext cx="404761" cy="256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41" name="Table 40"/>
          <p:cNvGraphicFramePr>
            <a:graphicFrameLocks noGrp="1"/>
          </p:cNvGraphicFramePr>
          <p:nvPr>
            <p:extLst>
              <p:ext uri="{D42A27DB-BD31-4B8C-83A1-F6EECF244321}">
                <p14:modId xmlns:p14="http://schemas.microsoft.com/office/powerpoint/2010/main" val="1425057740"/>
              </p:ext>
            </p:extLst>
          </p:nvPr>
        </p:nvGraphicFramePr>
        <p:xfrm>
          <a:off x="3274660" y="1964248"/>
          <a:ext cx="2590800" cy="3188478"/>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20000"/>
                    </a:ext>
                  </a:extLst>
                </a:gridCol>
              </a:tblGrid>
              <a:tr h="444565">
                <a:tc>
                  <a:txBody>
                    <a:bodyPr/>
                    <a:lstStyle/>
                    <a:p>
                      <a:pPr algn="ctr"/>
                      <a:r>
                        <a:rPr lang="en-US" sz="1000" b="1" dirty="0">
                          <a:solidFill>
                            <a:srgbClr val="FFFFFF"/>
                          </a:solidFill>
                          <a:latin typeface="+mn-lt"/>
                          <a:ea typeface="ＭＳ Ｐゴシック" charset="0"/>
                        </a:rPr>
                        <a:t>Approach</a:t>
                      </a:r>
                      <a:endParaRPr lang="en-US" sz="1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2743913">
                <a:tc>
                  <a:txBody>
                    <a:bodyPr/>
                    <a:lstStyle/>
                    <a:p>
                      <a:pPr marL="1588" marR="0" lvl="1" indent="0"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None/>
                        <a:tabLst/>
                        <a:defRPr/>
                      </a:pPr>
                      <a:r>
                        <a:rPr lang="en-US" altLang="en-US" sz="1000" b="1" dirty="0">
                          <a:solidFill>
                            <a:schemeClr val="tx1"/>
                          </a:solidFill>
                        </a:rPr>
                        <a:t>Program Design &amp; Development</a:t>
                      </a:r>
                    </a:p>
                    <a:p>
                      <a:pPr marL="1588" lvl="1" indent="0" eaLnBrk="1" hangingPunct="1">
                        <a:spcAft>
                          <a:spcPts val="0"/>
                        </a:spcAft>
                        <a:buClr>
                          <a:srgbClr val="F19027"/>
                        </a:buClr>
                        <a:buFont typeface="Arial" panose="020B0604020202020204" pitchFamily="34" charset="0"/>
                        <a:buNone/>
                      </a:pPr>
                      <a:endParaRPr lang="en-US" altLang="en-US" sz="1000" b="1" dirty="0">
                        <a:solidFill>
                          <a:schemeClr val="tx1"/>
                        </a:solidFill>
                      </a:endParaRPr>
                    </a:p>
                    <a:p>
                      <a:pPr marL="177800" lvl="1" indent="0" eaLnBrk="1" hangingPunct="1">
                        <a:spcAft>
                          <a:spcPts val="0"/>
                        </a:spcAft>
                        <a:buClr>
                          <a:srgbClr val="F19027"/>
                        </a:buClr>
                        <a:buFont typeface="Arial" panose="020B0604020202020204" pitchFamily="34" charset="0"/>
                        <a:buNone/>
                        <a:tabLst/>
                      </a:pPr>
                      <a:r>
                        <a:rPr lang="en-US" altLang="en-US" sz="1000" b="0" i="1" dirty="0">
                          <a:solidFill>
                            <a:schemeClr val="tx1"/>
                          </a:solidFill>
                        </a:rPr>
                        <a:t>Maturity Assessment</a:t>
                      </a:r>
                    </a:p>
                    <a:p>
                      <a:pPr marL="169863" marR="0" lvl="1" indent="-168275" algn="just"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dirty="0">
                          <a:solidFill>
                            <a:schemeClr val="tx1"/>
                          </a:solidFill>
                        </a:rPr>
                        <a:t>Evaluation of clients</a:t>
                      </a:r>
                      <a:r>
                        <a:rPr lang="en-US" altLang="en-US" sz="1000" baseline="0" dirty="0">
                          <a:solidFill>
                            <a:schemeClr val="tx1"/>
                          </a:solidFill>
                        </a:rPr>
                        <a:t> application security  program against </a:t>
                      </a:r>
                      <a:r>
                        <a:rPr lang="en-US" altLang="en-US" sz="1000" dirty="0">
                          <a:solidFill>
                            <a:schemeClr val="tx1"/>
                          </a:solidFill>
                        </a:rPr>
                        <a:t> industry-accepted standards, compliance requirements and industry best practices.</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dirty="0">
                          <a:solidFill>
                            <a:schemeClr val="tx1"/>
                          </a:solidFill>
                        </a:rPr>
                        <a:t>Identify clients</a:t>
                      </a:r>
                      <a:r>
                        <a:rPr lang="en-US" altLang="en-US" sz="1000" baseline="0" dirty="0">
                          <a:solidFill>
                            <a:schemeClr val="tx1"/>
                          </a:solidFill>
                        </a:rPr>
                        <a:t> </a:t>
                      </a:r>
                      <a:r>
                        <a:rPr lang="en-US" altLang="en-US" sz="1000" dirty="0">
                          <a:solidFill>
                            <a:schemeClr val="tx1"/>
                          </a:solidFill>
                        </a:rPr>
                        <a:t>desired maturity state and </a:t>
                      </a:r>
                      <a:r>
                        <a:rPr lang="en-US" altLang="en-US" sz="1000" baseline="0" dirty="0">
                          <a:solidFill>
                            <a:schemeClr val="tx1"/>
                          </a:solidFill>
                        </a:rPr>
                        <a:t>gaps to be addressed.</a:t>
                      </a:r>
                    </a:p>
                    <a:p>
                      <a:pPr marL="169863" lvl="1" indent="-168275" eaLnBrk="1" hangingPunct="1">
                        <a:spcAft>
                          <a:spcPts val="0"/>
                        </a:spcAft>
                        <a:buClr>
                          <a:srgbClr val="F19027"/>
                        </a:buClr>
                        <a:buFont typeface="Arial" panose="020B0604020202020204" pitchFamily="34" charset="0"/>
                        <a:buChar char="•"/>
                      </a:pPr>
                      <a:r>
                        <a:rPr lang="en-US" altLang="en-US" sz="1000" dirty="0">
                          <a:solidFill>
                            <a:schemeClr val="tx1"/>
                          </a:solidFill>
                        </a:rPr>
                        <a:t>Develop an action</a:t>
                      </a:r>
                      <a:r>
                        <a:rPr lang="en-US" altLang="en-US" sz="1000" baseline="0" dirty="0">
                          <a:solidFill>
                            <a:schemeClr val="tx1"/>
                          </a:solidFill>
                        </a:rPr>
                        <a:t> plan and roadmap to help client to achieve its security objectives </a:t>
                      </a:r>
                      <a:endParaRPr lang="en-US" altLang="en-US" sz="1000" dirty="0">
                        <a:solidFill>
                          <a:schemeClr val="tx1"/>
                        </a:solidFill>
                      </a:endParaRPr>
                    </a:p>
                    <a:p>
                      <a:pPr marL="169863" lvl="1" indent="-168275" eaLnBrk="1" hangingPunct="1">
                        <a:spcAft>
                          <a:spcPts val="0"/>
                        </a:spcAft>
                        <a:buClr>
                          <a:srgbClr val="F19027"/>
                        </a:buClr>
                        <a:buFont typeface="Arial" panose="020B0604020202020204" pitchFamily="34" charset="0"/>
                        <a:buChar char="•"/>
                      </a:pPr>
                      <a:endParaRPr lang="en-US" altLang="en-US" sz="1000" dirty="0">
                        <a:solidFill>
                          <a:schemeClr val="tx1"/>
                        </a:solidFill>
                      </a:endParaRPr>
                    </a:p>
                    <a:p>
                      <a:pPr marL="177800" marR="0" lvl="1" indent="0"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None/>
                        <a:tabLst/>
                        <a:defRPr/>
                      </a:pPr>
                      <a:r>
                        <a:rPr lang="en-US" altLang="en-US" sz="1000" b="0" i="1" dirty="0">
                          <a:solidFill>
                            <a:schemeClr val="tx1"/>
                          </a:solidFill>
                        </a:rPr>
                        <a:t>Program Design &amp; Development</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dirty="0">
                          <a:solidFill>
                            <a:schemeClr val="tx1"/>
                          </a:solidFill>
                        </a:rPr>
                        <a:t>Create</a:t>
                      </a:r>
                      <a:r>
                        <a:rPr lang="en-US" altLang="en-US" sz="1000" baseline="0" dirty="0">
                          <a:solidFill>
                            <a:schemeClr val="tx1"/>
                          </a:solidFill>
                        </a:rPr>
                        <a:t> application security program artefacts, aligned with industry best practices.</a:t>
                      </a:r>
                      <a:endParaRPr lang="en-US" altLang="en-US" sz="1000" dirty="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528775888"/>
              </p:ext>
            </p:extLst>
          </p:nvPr>
        </p:nvGraphicFramePr>
        <p:xfrm>
          <a:off x="6095051" y="1964247"/>
          <a:ext cx="2590800" cy="3279206"/>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20000"/>
                    </a:ext>
                  </a:extLst>
                </a:gridCol>
              </a:tblGrid>
              <a:tr h="462750">
                <a:tc>
                  <a:txBody>
                    <a:bodyPr/>
                    <a:lstStyle/>
                    <a:p>
                      <a:pPr marL="172634" algn="ctr">
                        <a:defRPr/>
                      </a:pPr>
                      <a:r>
                        <a:rPr lang="en-US" sz="1000" b="1" dirty="0">
                          <a:solidFill>
                            <a:srgbClr val="FFFFFF"/>
                          </a:solidFill>
                          <a:latin typeface="+mn-lt"/>
                          <a:ea typeface="ＭＳ Ｐゴシック" charset="0"/>
                        </a:rPr>
                        <a:t>Deliverables</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2816456">
                <a:tc>
                  <a:txBody>
                    <a:bodyPr/>
                    <a:lstStyle/>
                    <a:p>
                      <a:pPr marL="0" indent="0" eaLnBrk="1" hangingPunct="1">
                        <a:spcAft>
                          <a:spcPts val="0"/>
                        </a:spcAft>
                        <a:buClr>
                          <a:srgbClr val="F19027"/>
                        </a:buClr>
                      </a:pPr>
                      <a:r>
                        <a:rPr lang="en-US" altLang="en-US" sz="1000" b="1" dirty="0">
                          <a:solidFill>
                            <a:schemeClr val="tx1"/>
                          </a:solidFill>
                        </a:rPr>
                        <a:t>Maturity Assessment</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dirty="0">
                          <a:solidFill>
                            <a:schemeClr val="tx1"/>
                          </a:solidFill>
                          <a:latin typeface="+mn-lt"/>
                          <a:ea typeface="+mn-ea"/>
                          <a:cs typeface="+mn-cs"/>
                        </a:rPr>
                        <a:t>Maturity assessment report</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dirty="0">
                          <a:solidFill>
                            <a:schemeClr val="tx1"/>
                          </a:solidFill>
                          <a:latin typeface="+mn-lt"/>
                          <a:ea typeface="+mn-ea"/>
                          <a:cs typeface="+mn-cs"/>
                        </a:rPr>
                        <a:t>Gap analysis and recommendations</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dirty="0">
                          <a:solidFill>
                            <a:schemeClr val="tx1"/>
                          </a:solidFill>
                          <a:latin typeface="+mn-lt"/>
                          <a:ea typeface="+mn-ea"/>
                          <a:cs typeface="+mn-cs"/>
                        </a:rPr>
                        <a:t>Transformation plan and roadmap</a:t>
                      </a:r>
                    </a:p>
                    <a:p>
                      <a:pPr eaLnBrk="1" hangingPunct="1">
                        <a:spcAft>
                          <a:spcPts val="0"/>
                        </a:spcAft>
                        <a:buClr>
                          <a:srgbClr val="F19027"/>
                        </a:buClr>
                        <a:buFont typeface="Arial" panose="020B0604020202020204" pitchFamily="34" charset="0"/>
                        <a:buChar char="•"/>
                      </a:pPr>
                      <a:endParaRPr lang="en-US" altLang="en-US" sz="1000" dirty="0">
                        <a:solidFill>
                          <a:schemeClr val="tx1"/>
                        </a:solidFill>
                      </a:endParaRPr>
                    </a:p>
                    <a:p>
                      <a:pPr marL="1588" marR="0" lvl="1" indent="0"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None/>
                        <a:tabLst/>
                        <a:defRPr/>
                      </a:pPr>
                      <a:r>
                        <a:rPr lang="en-US" altLang="en-US" sz="1000" b="1" dirty="0">
                          <a:solidFill>
                            <a:schemeClr val="tx1"/>
                          </a:solidFill>
                        </a:rPr>
                        <a:t>Application Security Program Design &amp; Development</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dirty="0">
                          <a:solidFill>
                            <a:schemeClr val="tx1"/>
                          </a:solidFill>
                        </a:rPr>
                        <a:t>Application security policies, standards </a:t>
                      </a:r>
                      <a:r>
                        <a:rPr lang="en-US" altLang="en-US" sz="1000" kern="1200" dirty="0">
                          <a:solidFill>
                            <a:schemeClr val="tx1"/>
                          </a:solidFill>
                          <a:latin typeface="+mn-lt"/>
                          <a:ea typeface="+mn-ea"/>
                          <a:cs typeface="+mn-cs"/>
                        </a:rPr>
                        <a:t>and processes.</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dirty="0">
                          <a:solidFill>
                            <a:schemeClr val="tx1"/>
                          </a:solidFill>
                          <a:latin typeface="+mn-lt"/>
                          <a:ea typeface="+mn-ea"/>
                          <a:cs typeface="+mn-cs"/>
                        </a:rPr>
                        <a:t>organizational structure</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dirty="0">
                          <a:solidFill>
                            <a:schemeClr val="tx1"/>
                          </a:solidFill>
                          <a:latin typeface="+mn-lt"/>
                          <a:ea typeface="+mn-ea"/>
                          <a:cs typeface="+mn-cs"/>
                        </a:rPr>
                        <a:t>governance model</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dirty="0">
                          <a:solidFill>
                            <a:schemeClr val="tx1"/>
                          </a:solidFill>
                          <a:latin typeface="+mn-lt"/>
                          <a:ea typeface="+mn-ea"/>
                          <a:cs typeface="+mn-cs"/>
                        </a:rPr>
                        <a:t>security policies and standards</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dirty="0">
                          <a:solidFill>
                            <a:schemeClr val="tx1"/>
                          </a:solidFill>
                          <a:latin typeface="+mn-lt"/>
                          <a:ea typeface="+mn-ea"/>
                          <a:cs typeface="+mn-cs"/>
                        </a:rPr>
                        <a:t>security processes</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dirty="0">
                          <a:solidFill>
                            <a:schemeClr val="tx1"/>
                          </a:solidFill>
                          <a:latin typeface="+mn-lt"/>
                          <a:ea typeface="+mn-ea"/>
                          <a:cs typeface="+mn-cs"/>
                        </a:rPr>
                        <a:t>reporting metrics.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pSp>
        <p:nvGrpSpPr>
          <p:cNvPr id="86031" name="Group 13"/>
          <p:cNvGrpSpPr>
            <a:grpSpLocks/>
          </p:cNvGrpSpPr>
          <p:nvPr/>
        </p:nvGrpSpPr>
        <p:grpSpPr bwMode="auto">
          <a:xfrm>
            <a:off x="6223516" y="1967519"/>
            <a:ext cx="435770" cy="420291"/>
            <a:chOff x="6399641" y="3118418"/>
            <a:chExt cx="580744" cy="559963"/>
          </a:xfrm>
        </p:grpSpPr>
        <p:sp>
          <p:nvSpPr>
            <p:cNvPr id="54" name="Oval 53"/>
            <p:cNvSpPr/>
            <p:nvPr/>
          </p:nvSpPr>
          <p:spPr bwMode="auto">
            <a:xfrm>
              <a:off x="6399641" y="3118418"/>
              <a:ext cx="580744" cy="559963"/>
            </a:xfrm>
            <a:prstGeom prst="ellipse">
              <a:avLst/>
            </a:prstGeom>
            <a:solidFill>
              <a:schemeClr val="bg1"/>
            </a:solidFill>
            <a:ln w="38100" cmpd="sng">
              <a:solidFill>
                <a:schemeClr val="bg2">
                  <a:lumMod val="75000"/>
                </a:schemeClr>
              </a:solidFill>
            </a:ln>
            <a:effectLst/>
            <a:extLst/>
          </p:spPr>
          <p:txBody>
            <a:bodyPr/>
            <a:lstStyle/>
            <a:p>
              <a:pPr>
                <a:defRPr/>
              </a:pPr>
              <a:endParaRPr lang="en-US" dirty="0">
                <a:solidFill>
                  <a:srgbClr val="000000"/>
                </a:solidFill>
                <a:latin typeface="+mn-lt"/>
                <a:ea typeface="ＭＳ Ｐゴシック" charset="0"/>
              </a:endParaRPr>
            </a:p>
          </p:txBody>
        </p:sp>
        <p:pic>
          <p:nvPicPr>
            <p:cNvPr id="86043" name="Picture 4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483144" y="3224624"/>
              <a:ext cx="397947" cy="35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029" name="Group 11"/>
          <p:cNvGrpSpPr>
            <a:grpSpLocks/>
          </p:cNvGrpSpPr>
          <p:nvPr/>
        </p:nvGrpSpPr>
        <p:grpSpPr bwMode="auto">
          <a:xfrm>
            <a:off x="3426815" y="1967519"/>
            <a:ext cx="435770" cy="420291"/>
            <a:chOff x="529933" y="3113800"/>
            <a:chExt cx="580744" cy="559963"/>
          </a:xfrm>
        </p:grpSpPr>
        <p:sp>
          <p:nvSpPr>
            <p:cNvPr id="51" name="Oval 50"/>
            <p:cNvSpPr/>
            <p:nvPr/>
          </p:nvSpPr>
          <p:spPr bwMode="auto">
            <a:xfrm>
              <a:off x="529933" y="3113800"/>
              <a:ext cx="580744" cy="559963"/>
            </a:xfrm>
            <a:prstGeom prst="ellipse">
              <a:avLst/>
            </a:prstGeom>
            <a:solidFill>
              <a:schemeClr val="bg1"/>
            </a:solidFill>
            <a:ln w="38100" cmpd="sng">
              <a:solidFill>
                <a:schemeClr val="bg2">
                  <a:lumMod val="75000"/>
                </a:schemeClr>
              </a:solidFill>
            </a:ln>
            <a:effectLst/>
            <a:extLst/>
          </p:spPr>
          <p:txBody>
            <a:bodyPr/>
            <a:lstStyle/>
            <a:p>
              <a:pPr>
                <a:defRPr/>
              </a:pPr>
              <a:endParaRPr lang="en-US" dirty="0">
                <a:solidFill>
                  <a:srgbClr val="000000"/>
                </a:solidFill>
                <a:latin typeface="+mn-lt"/>
                <a:ea typeface="ＭＳ Ｐゴシック" charset="0"/>
              </a:endParaRPr>
            </a:p>
          </p:txBody>
        </p:sp>
        <p:pic>
          <p:nvPicPr>
            <p:cNvPr id="49" name="Picture 63"/>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8916" y="3193357"/>
              <a:ext cx="243047" cy="397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5" name="Picture 2" descr="mage result for strategy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1791" y="988118"/>
            <a:ext cx="573045" cy="57304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1293157" y="950875"/>
            <a:ext cx="6329909" cy="584775"/>
          </a:xfrm>
          <a:prstGeom prst="rect">
            <a:avLst/>
          </a:prstGeom>
        </p:spPr>
        <p:txBody>
          <a:bodyPr wrap="square">
            <a:spAutoFit/>
          </a:bodyPr>
          <a:lstStyle/>
          <a:p>
            <a:pPr algn="ctr"/>
            <a:r>
              <a:rPr lang="en-US" sz="1600" b="1" dirty="0"/>
              <a:t>Application Security Program Services</a:t>
            </a:r>
          </a:p>
          <a:p>
            <a:pPr algn="ctr"/>
            <a:r>
              <a:rPr lang="en-US" sz="1600" dirty="0"/>
              <a:t>Organization | Governance | Processes | Metrics | Technology</a:t>
            </a:r>
          </a:p>
        </p:txBody>
      </p:sp>
    </p:spTree>
    <p:extLst>
      <p:ext uri="{BB962C8B-B14F-4D97-AF65-F5344CB8AC3E}">
        <p14:creationId xmlns:p14="http://schemas.microsoft.com/office/powerpoint/2010/main" val="1680385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31"/>
          <p:cNvSpPr>
            <a:spLocks noChangeArrowheads="1"/>
          </p:cNvSpPr>
          <p:nvPr/>
        </p:nvSpPr>
        <p:spPr bwMode="auto">
          <a:xfrm>
            <a:off x="454269" y="772390"/>
            <a:ext cx="8231582" cy="1056409"/>
          </a:xfrm>
          <a:prstGeom prst="rect">
            <a:avLst/>
          </a:prstGeom>
          <a:solidFill>
            <a:schemeClr val="bg1">
              <a:lumMod val="85000"/>
            </a:schemeClr>
          </a:solidFill>
          <a:ln w="9525">
            <a:noFill/>
            <a:miter lim="800000"/>
            <a:headEnd/>
            <a:tailEnd/>
          </a:ln>
        </p:spPr>
        <p:txBody>
          <a:bodyPr lIns="48006" tIns="68580" rIns="48006" bIns="68580"/>
          <a:lstStyle/>
          <a:p>
            <a:pPr>
              <a:lnSpc>
                <a:spcPct val="90000"/>
              </a:lnSpc>
              <a:spcBef>
                <a:spcPct val="50000"/>
              </a:spcBef>
              <a:defRPr/>
            </a:pPr>
            <a:endParaRPr lang="en-US" sz="675" kern="0" dirty="0">
              <a:latin typeface="+mn-lt"/>
              <a:ea typeface="ＭＳ Ｐゴシック" charset="0"/>
              <a:cs typeface="ＭＳ Ｐゴシック" charset="0"/>
            </a:endParaRPr>
          </a:p>
        </p:txBody>
      </p:sp>
      <p:sp>
        <p:nvSpPr>
          <p:cNvPr id="52" name="Rectangle 31"/>
          <p:cNvSpPr>
            <a:spLocks noChangeArrowheads="1"/>
          </p:cNvSpPr>
          <p:nvPr/>
        </p:nvSpPr>
        <p:spPr bwMode="auto">
          <a:xfrm>
            <a:off x="510854" y="886255"/>
            <a:ext cx="8028081" cy="828675"/>
          </a:xfrm>
          <a:prstGeom prst="rect">
            <a:avLst/>
          </a:prstGeom>
          <a:solidFill>
            <a:srgbClr val="FFFFFF"/>
          </a:solidFill>
          <a:ln w="9525">
            <a:noFill/>
            <a:miter lim="800000"/>
            <a:headEnd/>
            <a:tailEnd/>
          </a:ln>
        </p:spPr>
        <p:txBody>
          <a:bodyPr lIns="48006" tIns="68580" rIns="48006" bIns="68580"/>
          <a:lstStyle/>
          <a:p>
            <a:pPr>
              <a:lnSpc>
                <a:spcPct val="90000"/>
              </a:lnSpc>
              <a:spcBef>
                <a:spcPct val="50000"/>
              </a:spcBef>
              <a:defRPr/>
            </a:pPr>
            <a:endParaRPr lang="en-US" sz="675" kern="0" dirty="0">
              <a:latin typeface="+mn-lt"/>
              <a:ea typeface="ＭＳ Ｐゴシック" charset="0"/>
              <a:cs typeface="ＭＳ Ｐゴシック" charset="0"/>
            </a:endParaRPr>
          </a:p>
        </p:txBody>
      </p:sp>
      <p:sp>
        <p:nvSpPr>
          <p:cNvPr id="57" name="Rectangle 56"/>
          <p:cNvSpPr/>
          <p:nvPr/>
        </p:nvSpPr>
        <p:spPr bwMode="auto">
          <a:xfrm>
            <a:off x="595955" y="932836"/>
            <a:ext cx="734616" cy="647700"/>
          </a:xfrm>
          <a:prstGeom prst="rect">
            <a:avLst/>
          </a:prstGeom>
          <a:solidFill>
            <a:schemeClr val="bg2">
              <a:lumMod val="50000"/>
            </a:schemeClr>
          </a:solidFill>
          <a:ln w="19050">
            <a:solidFill>
              <a:schemeClr val="bg1">
                <a:lumMod val="85000"/>
              </a:schemeClr>
            </a:solidFill>
          </a:ln>
          <a:effectLst>
            <a:outerShdw blurRad="50800" dist="38100" dir="2700000" algn="tl" rotWithShape="0">
              <a:srgbClr val="000000">
                <a:alpha val="43000"/>
              </a:srgbClr>
            </a:outerShdw>
          </a:effectLst>
          <a:extLst/>
        </p:spPr>
        <p:txBody>
          <a:bodyPr anchor="ctr"/>
          <a:lstStyle/>
          <a:p>
            <a:pPr algn="ctr">
              <a:defRPr/>
            </a:pPr>
            <a:r>
              <a:rPr lang="en-US" sz="900" b="1" dirty="0">
                <a:solidFill>
                  <a:srgbClr val="FFFFFF"/>
                </a:solidFill>
                <a:latin typeface="+mn-lt"/>
                <a:ea typeface="ＭＳ Ｐゴシック" charset="0"/>
              </a:rPr>
              <a:t>Offering overview</a:t>
            </a:r>
          </a:p>
        </p:txBody>
      </p:sp>
      <p:sp>
        <p:nvSpPr>
          <p:cNvPr id="4" name="Title 3"/>
          <p:cNvSpPr>
            <a:spLocks noGrp="1"/>
          </p:cNvSpPr>
          <p:nvPr>
            <p:ph type="title"/>
          </p:nvPr>
        </p:nvSpPr>
        <p:spPr>
          <a:xfrm>
            <a:off x="454269" y="225965"/>
            <a:ext cx="8231583" cy="294953"/>
          </a:xfrm>
        </p:spPr>
        <p:txBody>
          <a:bodyPr>
            <a:spAutoFit/>
          </a:bodyPr>
          <a:lstStyle/>
          <a:p>
            <a:pPr>
              <a:defRPr/>
            </a:pPr>
            <a:r>
              <a:rPr lang="en-US" sz="2000" dirty="0">
                <a:solidFill>
                  <a:schemeClr val="tx1"/>
                </a:solidFill>
                <a:latin typeface="+mn-lt"/>
              </a:rPr>
              <a:t>Secure Development Training</a:t>
            </a:r>
          </a:p>
        </p:txBody>
      </p:sp>
      <p:cxnSp>
        <p:nvCxnSpPr>
          <p:cNvPr id="33" name="Straight Connector 32"/>
          <p:cNvCxnSpPr/>
          <p:nvPr/>
        </p:nvCxnSpPr>
        <p:spPr>
          <a:xfrm>
            <a:off x="7429500" y="932836"/>
            <a:ext cx="0" cy="713186"/>
          </a:xfrm>
          <a:prstGeom prst="line">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extLst>
              <p:ext uri="{D42A27DB-BD31-4B8C-83A1-F6EECF244321}">
                <p14:modId xmlns:p14="http://schemas.microsoft.com/office/powerpoint/2010/main" val="911042817"/>
              </p:ext>
            </p:extLst>
          </p:nvPr>
        </p:nvGraphicFramePr>
        <p:xfrm>
          <a:off x="454269" y="1964249"/>
          <a:ext cx="2590800" cy="3188477"/>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20000"/>
                    </a:ext>
                  </a:extLst>
                </a:gridCol>
              </a:tblGrid>
              <a:tr h="436051">
                <a:tc>
                  <a:txBody>
                    <a:bodyPr/>
                    <a:lstStyle/>
                    <a:p>
                      <a:pPr algn="ctr"/>
                      <a:r>
                        <a:rPr lang="en-US" sz="1000" dirty="0"/>
                        <a:t>Objectives</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2752426">
                <a:tc>
                  <a:txBody>
                    <a:bodyPr/>
                    <a:lstStyle/>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dirty="0">
                          <a:solidFill>
                            <a:schemeClr val="tx1"/>
                          </a:solidFill>
                          <a:latin typeface="+mn-lt"/>
                          <a:ea typeface="+mn-ea"/>
                          <a:cs typeface="+mn-cs"/>
                        </a:rPr>
                        <a:t>Build a security-centric culture within the client’s development organization</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kern="1200" dirty="0">
                        <a:solidFill>
                          <a:schemeClr val="tx1"/>
                        </a:solidFill>
                        <a:latin typeface="+mn-lt"/>
                        <a:ea typeface="+mn-ea"/>
                        <a:cs typeface="+mn-cs"/>
                      </a:endParaRP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dirty="0">
                          <a:solidFill>
                            <a:schemeClr val="tx1"/>
                          </a:solidFill>
                          <a:latin typeface="+mn-lt"/>
                          <a:ea typeface="+mn-ea"/>
                          <a:cs typeface="+mn-cs"/>
                        </a:rPr>
                        <a:t>Promote security awareness among SDLC stakeholders, and educate architects and developers</a:t>
                      </a:r>
                      <a:r>
                        <a:rPr lang="en-US" altLang="en-US" sz="1000" kern="1200" baseline="0" dirty="0">
                          <a:solidFill>
                            <a:schemeClr val="tx1"/>
                          </a:solidFill>
                          <a:latin typeface="+mn-lt"/>
                          <a:ea typeface="+mn-ea"/>
                          <a:cs typeface="+mn-cs"/>
                        </a:rPr>
                        <a:t> on </a:t>
                      </a:r>
                      <a:r>
                        <a:rPr lang="en-US" altLang="en-US" sz="1000" kern="1200" dirty="0">
                          <a:solidFill>
                            <a:schemeClr val="tx1"/>
                          </a:solidFill>
                          <a:latin typeface="+mn-lt"/>
                          <a:ea typeface="+mn-ea"/>
                          <a:cs typeface="+mn-cs"/>
                        </a:rPr>
                        <a:t>secure development / coding concepts and best practices.</a:t>
                      </a:r>
                      <a:endParaRPr lang="en-US" sz="1000" dirty="0"/>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pSp>
        <p:nvGrpSpPr>
          <p:cNvPr id="86030" name="Group 12"/>
          <p:cNvGrpSpPr>
            <a:grpSpLocks/>
          </p:cNvGrpSpPr>
          <p:nvPr/>
        </p:nvGrpSpPr>
        <p:grpSpPr bwMode="auto">
          <a:xfrm>
            <a:off x="559045" y="1967519"/>
            <a:ext cx="435770" cy="420291"/>
            <a:chOff x="3464790" y="3150745"/>
            <a:chExt cx="580744" cy="559963"/>
          </a:xfrm>
        </p:grpSpPr>
        <p:sp>
          <p:nvSpPr>
            <p:cNvPr id="53" name="Oval 52"/>
            <p:cNvSpPr/>
            <p:nvPr/>
          </p:nvSpPr>
          <p:spPr bwMode="auto">
            <a:xfrm>
              <a:off x="3464790" y="3150745"/>
              <a:ext cx="580744" cy="559963"/>
            </a:xfrm>
            <a:prstGeom prst="ellipse">
              <a:avLst/>
            </a:prstGeom>
            <a:solidFill>
              <a:schemeClr val="bg1"/>
            </a:solidFill>
            <a:ln w="38100" cmpd="sng">
              <a:solidFill>
                <a:schemeClr val="bg2">
                  <a:lumMod val="75000"/>
                </a:schemeClr>
              </a:solidFill>
            </a:ln>
            <a:effectLst/>
            <a:extLst/>
          </p:spPr>
          <p:txBody>
            <a:bodyPr/>
            <a:lstStyle/>
            <a:p>
              <a:pPr>
                <a:defRPr/>
              </a:pPr>
              <a:endParaRPr lang="en-US" dirty="0">
                <a:solidFill>
                  <a:srgbClr val="000000"/>
                </a:solidFill>
                <a:latin typeface="+mn-lt"/>
                <a:ea typeface="ＭＳ Ｐゴシック" charset="0"/>
              </a:endParaRPr>
            </a:p>
          </p:txBody>
        </p:sp>
        <p:pic>
          <p:nvPicPr>
            <p:cNvPr id="47" name="Picture 16"/>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557547" y="3287664"/>
              <a:ext cx="404761" cy="256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41" name="Table 40"/>
          <p:cNvGraphicFramePr>
            <a:graphicFrameLocks noGrp="1"/>
          </p:cNvGraphicFramePr>
          <p:nvPr>
            <p:extLst>
              <p:ext uri="{D42A27DB-BD31-4B8C-83A1-F6EECF244321}">
                <p14:modId xmlns:p14="http://schemas.microsoft.com/office/powerpoint/2010/main" val="550873875"/>
              </p:ext>
            </p:extLst>
          </p:nvPr>
        </p:nvGraphicFramePr>
        <p:xfrm>
          <a:off x="3274660" y="1964248"/>
          <a:ext cx="2590800" cy="3188478"/>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20000"/>
                    </a:ext>
                  </a:extLst>
                </a:gridCol>
              </a:tblGrid>
              <a:tr h="444565">
                <a:tc>
                  <a:txBody>
                    <a:bodyPr/>
                    <a:lstStyle/>
                    <a:p>
                      <a:pPr algn="ctr"/>
                      <a:r>
                        <a:rPr lang="en-US" sz="1000" b="1" dirty="0">
                          <a:solidFill>
                            <a:srgbClr val="FFFFFF"/>
                          </a:solidFill>
                          <a:latin typeface="+mn-lt"/>
                          <a:ea typeface="ＭＳ Ｐゴシック" charset="0"/>
                        </a:rPr>
                        <a:t>Approach</a:t>
                      </a:r>
                      <a:endParaRPr lang="en-US" sz="1000"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2743913">
                <a:tc>
                  <a:txBody>
                    <a:bodyPr/>
                    <a:lstStyle/>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dirty="0">
                          <a:solidFill>
                            <a:schemeClr val="tx1"/>
                          </a:solidFill>
                          <a:latin typeface="+mn-lt"/>
                          <a:ea typeface="+mn-ea"/>
                          <a:cs typeface="+mn-cs"/>
                        </a:rPr>
                        <a:t>Partnership with Security Compass for reselling their eLearning solution : </a:t>
                      </a:r>
                      <a:r>
                        <a:rPr lang="en-US" sz="1000" kern="1200" dirty="0">
                          <a:solidFill>
                            <a:schemeClr val="tx1"/>
                          </a:solidFill>
                          <a:latin typeface="+mn-lt"/>
                          <a:ea typeface="+mn-ea"/>
                          <a:cs typeface="+mn-cs"/>
                        </a:rPr>
                        <a:t>SOFTWARE SECURITY PRACTITIONER</a:t>
                      </a:r>
                      <a:r>
                        <a:rPr lang="en-US" sz="1000" kern="1200" baseline="0" dirty="0">
                          <a:solidFill>
                            <a:schemeClr val="tx1"/>
                          </a:solidFill>
                          <a:latin typeface="+mn-lt"/>
                          <a:ea typeface="+mn-ea"/>
                          <a:cs typeface="+mn-cs"/>
                        </a:rPr>
                        <a:t> </a:t>
                      </a:r>
                      <a:r>
                        <a:rPr lang="en-US" sz="1000" kern="1200" dirty="0">
                          <a:solidFill>
                            <a:schemeClr val="tx1"/>
                          </a:solidFill>
                          <a:latin typeface="+mn-lt"/>
                          <a:ea typeface="+mn-ea"/>
                          <a:cs typeface="+mn-cs"/>
                        </a:rPr>
                        <a:t>(SSP) SUITES</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kern="1200" dirty="0">
                        <a:solidFill>
                          <a:schemeClr val="tx1"/>
                        </a:solidFill>
                        <a:latin typeface="+mn-lt"/>
                        <a:ea typeface="+mn-ea"/>
                        <a:cs typeface="+mn-cs"/>
                      </a:endParaRP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dirty="0">
                          <a:solidFill>
                            <a:schemeClr val="tx1"/>
                          </a:solidFill>
                          <a:latin typeface="+mn-lt"/>
                          <a:ea typeface="+mn-ea"/>
                          <a:cs typeface="+mn-cs"/>
                        </a:rPr>
                        <a:t>eLearning course tailored to specific SDLC roles or</a:t>
                      </a:r>
                      <a:r>
                        <a:rPr lang="en-US" altLang="en-US" sz="1000" kern="1200" baseline="0" dirty="0">
                          <a:solidFill>
                            <a:schemeClr val="tx1"/>
                          </a:solidFill>
                          <a:latin typeface="+mn-lt"/>
                          <a:ea typeface="+mn-ea"/>
                          <a:cs typeface="+mn-cs"/>
                        </a:rPr>
                        <a:t> programming languages.</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kern="1200" dirty="0">
                        <a:solidFill>
                          <a:schemeClr val="tx1"/>
                        </a:solidFill>
                        <a:latin typeface="+mn-lt"/>
                        <a:ea typeface="+mn-ea"/>
                        <a:cs typeface="+mn-cs"/>
                      </a:endParaRP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dirty="0">
                          <a:solidFill>
                            <a:schemeClr val="tx1"/>
                          </a:solidFill>
                          <a:latin typeface="+mn-lt"/>
                          <a:ea typeface="+mn-ea"/>
                          <a:cs typeface="+mn-cs"/>
                        </a:rPr>
                        <a:t>Industry-recognized educational</a:t>
                      </a:r>
                      <a:r>
                        <a:rPr lang="en-US" altLang="en-US" sz="1000" kern="1200" baseline="0" dirty="0">
                          <a:solidFill>
                            <a:schemeClr val="tx1"/>
                          </a:solidFill>
                          <a:latin typeface="+mn-lt"/>
                          <a:ea typeface="+mn-ea"/>
                          <a:cs typeface="+mn-cs"/>
                        </a:rPr>
                        <a:t> material by </a:t>
                      </a:r>
                      <a:r>
                        <a:rPr lang="en-US" altLang="en-US" sz="1000" b="1" kern="1200" baseline="0" dirty="0">
                          <a:solidFill>
                            <a:schemeClr val="tx1"/>
                          </a:solidFill>
                          <a:latin typeface="+mn-lt"/>
                          <a:ea typeface="+mn-ea"/>
                          <a:cs typeface="+mn-cs"/>
                        </a:rPr>
                        <a:t>(ISC)</a:t>
                      </a:r>
                      <a:r>
                        <a:rPr lang="en-US" altLang="en-US" sz="1000" b="1" kern="1200" baseline="30000" dirty="0">
                          <a:solidFill>
                            <a:schemeClr val="tx1"/>
                          </a:solidFill>
                          <a:latin typeface="+mn-lt"/>
                          <a:ea typeface="+mn-ea"/>
                          <a:cs typeface="+mn-cs"/>
                        </a:rPr>
                        <a:t>2</a:t>
                      </a:r>
                      <a:r>
                        <a:rPr lang="en-US" altLang="en-US" sz="1000" b="0" kern="1200" baseline="0" dirty="0">
                          <a:solidFill>
                            <a:schemeClr val="tx1"/>
                          </a:solidFill>
                          <a:latin typeface="+mn-lt"/>
                          <a:ea typeface="+mn-ea"/>
                          <a:cs typeface="+mn-cs"/>
                        </a:rPr>
                        <a:t>.</a:t>
                      </a:r>
                      <a:endParaRPr lang="en-US" altLang="en-US" sz="1000" b="0" kern="1200" baseline="30000" dirty="0">
                        <a:solidFill>
                          <a:schemeClr val="tx1"/>
                        </a:solidFill>
                        <a:latin typeface="+mn-lt"/>
                        <a:ea typeface="+mn-ea"/>
                        <a:cs typeface="+mn-cs"/>
                      </a:endParaRP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b="1" kern="1200" baseline="30000" dirty="0">
                        <a:solidFill>
                          <a:schemeClr val="tx1"/>
                        </a:solidFill>
                        <a:latin typeface="+mn-lt"/>
                        <a:ea typeface="+mn-ea"/>
                        <a:cs typeface="+mn-cs"/>
                      </a:endParaRP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b="1" kern="1200" dirty="0">
                        <a:solidFill>
                          <a:schemeClr val="tx1"/>
                        </a:solidFill>
                        <a:latin typeface="+mn-lt"/>
                        <a:ea typeface="+mn-ea"/>
                        <a:cs typeface="+mn-cs"/>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200848322"/>
              </p:ext>
            </p:extLst>
          </p:nvPr>
        </p:nvGraphicFramePr>
        <p:xfrm>
          <a:off x="6095051" y="1964248"/>
          <a:ext cx="2590800" cy="3188478"/>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20000"/>
                    </a:ext>
                  </a:extLst>
                </a:gridCol>
              </a:tblGrid>
              <a:tr h="449947">
                <a:tc>
                  <a:txBody>
                    <a:bodyPr/>
                    <a:lstStyle/>
                    <a:p>
                      <a:pPr marL="172634" algn="ctr">
                        <a:defRPr/>
                      </a:pPr>
                      <a:r>
                        <a:rPr lang="en-US" sz="1000" b="1" dirty="0">
                          <a:solidFill>
                            <a:srgbClr val="FFFFFF"/>
                          </a:solidFill>
                          <a:latin typeface="+mn-lt"/>
                          <a:ea typeface="ＭＳ Ｐゴシック" charset="0"/>
                        </a:rPr>
                        <a:t>Deliverables</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2738531">
                <a:tc>
                  <a:txBody>
                    <a:bodyPr/>
                    <a:lstStyle/>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dirty="0">
                          <a:solidFill>
                            <a:schemeClr val="tx1"/>
                          </a:solidFill>
                          <a:latin typeface="+mn-lt"/>
                          <a:ea typeface="+mn-ea"/>
                          <a:cs typeface="+mn-cs"/>
                        </a:rPr>
                        <a:t>Access to partial or full</a:t>
                      </a:r>
                      <a:r>
                        <a:rPr lang="en-US" altLang="en-US" sz="1000" kern="1200" baseline="0" dirty="0">
                          <a:solidFill>
                            <a:schemeClr val="tx1"/>
                          </a:solidFill>
                          <a:latin typeface="+mn-lt"/>
                          <a:ea typeface="+mn-ea"/>
                          <a:cs typeface="+mn-cs"/>
                        </a:rPr>
                        <a:t> eLearning library</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kern="1200" dirty="0">
                        <a:solidFill>
                          <a:schemeClr val="tx1"/>
                        </a:solidFill>
                        <a:latin typeface="+mn-lt"/>
                        <a:ea typeface="+mn-ea"/>
                        <a:cs typeface="+mn-cs"/>
                      </a:endParaRP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altLang="en-US" sz="1000" kern="1200" dirty="0">
                          <a:solidFill>
                            <a:schemeClr val="tx1"/>
                          </a:solidFill>
                          <a:latin typeface="+mn-lt"/>
                          <a:ea typeface="+mn-ea"/>
                          <a:cs typeface="+mn-cs"/>
                        </a:rPr>
                        <a:t>eLearning</a:t>
                      </a:r>
                      <a:r>
                        <a:rPr lang="en-US" altLang="en-US" sz="1000" kern="1200" baseline="0" dirty="0">
                          <a:solidFill>
                            <a:schemeClr val="tx1"/>
                          </a:solidFill>
                          <a:latin typeface="+mn-lt"/>
                          <a:ea typeface="+mn-ea"/>
                          <a:cs typeface="+mn-cs"/>
                        </a:rPr>
                        <a:t> available in SaaS or On-Premise option.</a:t>
                      </a: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kern="1200" baseline="0" dirty="0">
                        <a:solidFill>
                          <a:schemeClr val="tx1"/>
                        </a:solidFill>
                        <a:latin typeface="+mn-lt"/>
                        <a:ea typeface="+mn-ea"/>
                        <a:cs typeface="+mn-cs"/>
                      </a:endParaRP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sz="1000" kern="1200" dirty="0">
                          <a:solidFill>
                            <a:schemeClr val="tx1"/>
                          </a:solidFill>
                          <a:latin typeface="+mn-lt"/>
                          <a:ea typeface="+mn-ea"/>
                          <a:cs typeface="+mn-cs"/>
                        </a:rPr>
                        <a:t>10 SSP Suites are offered in partnership with </a:t>
                      </a:r>
                      <a:r>
                        <a:rPr lang="en-US" altLang="en-US" sz="1000" b="1" kern="1200" dirty="0">
                          <a:solidFill>
                            <a:schemeClr val="tx1"/>
                          </a:solidFill>
                          <a:latin typeface="+mn-lt"/>
                          <a:ea typeface="+mn-ea"/>
                          <a:cs typeface="+mn-cs"/>
                        </a:rPr>
                        <a:t>(ISC)</a:t>
                      </a:r>
                      <a:r>
                        <a:rPr lang="en-US" altLang="en-US" sz="1000" b="1" kern="1200" baseline="30000" dirty="0">
                          <a:solidFill>
                            <a:schemeClr val="tx1"/>
                          </a:solidFill>
                          <a:latin typeface="+mn-lt"/>
                          <a:ea typeface="+mn-ea"/>
                          <a:cs typeface="+mn-cs"/>
                        </a:rPr>
                        <a:t>2</a:t>
                      </a:r>
                      <a:r>
                        <a:rPr lang="en-US" altLang="en-US" sz="1000" kern="1200" baseline="0" dirty="0">
                          <a:solidFill>
                            <a:schemeClr val="tx1"/>
                          </a:solidFill>
                          <a:latin typeface="+mn-lt"/>
                          <a:ea typeface="+mn-ea"/>
                          <a:cs typeface="+mn-cs"/>
                        </a:rPr>
                        <a:t>.</a:t>
                      </a:r>
                      <a:endParaRPr lang="en-US" altLang="en-US" sz="1000" kern="1200" dirty="0">
                        <a:solidFill>
                          <a:schemeClr val="tx1"/>
                        </a:solidFill>
                        <a:latin typeface="+mn-lt"/>
                        <a:ea typeface="+mn-ea"/>
                        <a:cs typeface="+mn-cs"/>
                      </a:endParaRP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endParaRPr lang="en-US" altLang="en-US" sz="1000" kern="1200" baseline="0" dirty="0">
                        <a:solidFill>
                          <a:schemeClr val="tx1"/>
                        </a:solidFill>
                        <a:latin typeface="+mn-lt"/>
                        <a:ea typeface="+mn-ea"/>
                        <a:cs typeface="+mn-cs"/>
                      </a:endParaRPr>
                    </a:p>
                    <a:p>
                      <a:pPr marL="169863" marR="0" lvl="1" indent="-168275" algn="l" defTabSz="685800" rtl="0" eaLnBrk="1" fontAlgn="auto" latinLnBrk="0" hangingPunct="1">
                        <a:lnSpc>
                          <a:spcPct val="100000"/>
                        </a:lnSpc>
                        <a:spcBef>
                          <a:spcPts val="0"/>
                        </a:spcBef>
                        <a:spcAft>
                          <a:spcPts val="0"/>
                        </a:spcAft>
                        <a:buClr>
                          <a:srgbClr val="F19027"/>
                        </a:buClr>
                        <a:buSzTx/>
                        <a:buFont typeface="Arial" panose="020B0604020202020204" pitchFamily="34" charset="0"/>
                        <a:buChar char="•"/>
                        <a:tabLst/>
                        <a:defRPr/>
                      </a:pPr>
                      <a:r>
                        <a:rPr lang="en-US" sz="1000" kern="1200" dirty="0">
                          <a:solidFill>
                            <a:schemeClr val="tx1"/>
                          </a:solidFill>
                          <a:latin typeface="+mn-lt"/>
                          <a:ea typeface="+mn-ea"/>
                          <a:cs typeface="+mn-cs"/>
                        </a:rPr>
                        <a:t>A learner is certified as a Software</a:t>
                      </a:r>
                      <a:r>
                        <a:rPr lang="en-US" sz="1000" kern="1200" baseline="0" dirty="0">
                          <a:solidFill>
                            <a:schemeClr val="tx1"/>
                          </a:solidFill>
                          <a:latin typeface="+mn-lt"/>
                          <a:ea typeface="+mn-ea"/>
                          <a:cs typeface="+mn-cs"/>
                        </a:rPr>
                        <a:t> </a:t>
                      </a:r>
                      <a:r>
                        <a:rPr lang="en-US" sz="1000" kern="1200" dirty="0">
                          <a:solidFill>
                            <a:schemeClr val="tx1"/>
                          </a:solidFill>
                          <a:latin typeface="+mn-lt"/>
                          <a:ea typeface="+mn-ea"/>
                          <a:cs typeface="+mn-cs"/>
                        </a:rPr>
                        <a:t>Security Practitioner once they</a:t>
                      </a:r>
                      <a:r>
                        <a:rPr lang="en-US" sz="1000" kern="1200" baseline="0" dirty="0">
                          <a:solidFill>
                            <a:schemeClr val="tx1"/>
                          </a:solidFill>
                          <a:latin typeface="+mn-lt"/>
                          <a:ea typeface="+mn-ea"/>
                          <a:cs typeface="+mn-cs"/>
                        </a:rPr>
                        <a:t> </a:t>
                      </a:r>
                      <a:r>
                        <a:rPr lang="en-US" sz="1000" kern="1200" dirty="0">
                          <a:solidFill>
                            <a:schemeClr val="tx1"/>
                          </a:solidFill>
                          <a:latin typeface="+mn-lt"/>
                          <a:ea typeface="+mn-ea"/>
                          <a:cs typeface="+mn-cs"/>
                        </a:rPr>
                        <a:t>successfully complete all courses within</a:t>
                      </a:r>
                      <a:r>
                        <a:rPr lang="en-US" sz="1000" kern="1200" baseline="0" dirty="0">
                          <a:solidFill>
                            <a:schemeClr val="tx1"/>
                          </a:solidFill>
                          <a:latin typeface="+mn-lt"/>
                          <a:ea typeface="+mn-ea"/>
                          <a:cs typeface="+mn-cs"/>
                        </a:rPr>
                        <a:t> </a:t>
                      </a:r>
                      <a:r>
                        <a:rPr lang="en-US" sz="1000" kern="1200" dirty="0">
                          <a:solidFill>
                            <a:schemeClr val="tx1"/>
                          </a:solidFill>
                          <a:latin typeface="+mn-lt"/>
                          <a:ea typeface="+mn-ea"/>
                          <a:cs typeface="+mn-cs"/>
                        </a:rPr>
                        <a:t>the suite and pass an SSP Exam</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pSp>
        <p:nvGrpSpPr>
          <p:cNvPr id="86031" name="Group 13"/>
          <p:cNvGrpSpPr>
            <a:grpSpLocks/>
          </p:cNvGrpSpPr>
          <p:nvPr/>
        </p:nvGrpSpPr>
        <p:grpSpPr bwMode="auto">
          <a:xfrm>
            <a:off x="6223516" y="1967519"/>
            <a:ext cx="435770" cy="420291"/>
            <a:chOff x="6399641" y="3118418"/>
            <a:chExt cx="580744" cy="559963"/>
          </a:xfrm>
        </p:grpSpPr>
        <p:sp>
          <p:nvSpPr>
            <p:cNvPr id="54" name="Oval 53"/>
            <p:cNvSpPr/>
            <p:nvPr/>
          </p:nvSpPr>
          <p:spPr bwMode="auto">
            <a:xfrm>
              <a:off x="6399641" y="3118418"/>
              <a:ext cx="580744" cy="559963"/>
            </a:xfrm>
            <a:prstGeom prst="ellipse">
              <a:avLst/>
            </a:prstGeom>
            <a:solidFill>
              <a:schemeClr val="bg1"/>
            </a:solidFill>
            <a:ln w="38100" cmpd="sng">
              <a:solidFill>
                <a:schemeClr val="bg2">
                  <a:lumMod val="75000"/>
                </a:schemeClr>
              </a:solidFill>
            </a:ln>
            <a:effectLst/>
            <a:extLst/>
          </p:spPr>
          <p:txBody>
            <a:bodyPr/>
            <a:lstStyle/>
            <a:p>
              <a:pPr>
                <a:defRPr/>
              </a:pPr>
              <a:endParaRPr lang="en-US" dirty="0">
                <a:solidFill>
                  <a:srgbClr val="000000"/>
                </a:solidFill>
                <a:latin typeface="+mn-lt"/>
                <a:ea typeface="ＭＳ Ｐゴシック" charset="0"/>
              </a:endParaRPr>
            </a:p>
          </p:txBody>
        </p:sp>
        <p:pic>
          <p:nvPicPr>
            <p:cNvPr id="86043" name="Picture 4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483144" y="3224624"/>
              <a:ext cx="397947" cy="35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029" name="Group 11"/>
          <p:cNvGrpSpPr>
            <a:grpSpLocks/>
          </p:cNvGrpSpPr>
          <p:nvPr/>
        </p:nvGrpSpPr>
        <p:grpSpPr bwMode="auto">
          <a:xfrm>
            <a:off x="3426815" y="1967519"/>
            <a:ext cx="435770" cy="420291"/>
            <a:chOff x="529933" y="3113800"/>
            <a:chExt cx="580744" cy="559963"/>
          </a:xfrm>
        </p:grpSpPr>
        <p:sp>
          <p:nvSpPr>
            <p:cNvPr id="51" name="Oval 50"/>
            <p:cNvSpPr/>
            <p:nvPr/>
          </p:nvSpPr>
          <p:spPr bwMode="auto">
            <a:xfrm>
              <a:off x="529933" y="3113800"/>
              <a:ext cx="580744" cy="559963"/>
            </a:xfrm>
            <a:prstGeom prst="ellipse">
              <a:avLst/>
            </a:prstGeom>
            <a:solidFill>
              <a:schemeClr val="bg1"/>
            </a:solidFill>
            <a:ln w="38100" cmpd="sng">
              <a:solidFill>
                <a:schemeClr val="bg2">
                  <a:lumMod val="75000"/>
                </a:schemeClr>
              </a:solidFill>
            </a:ln>
            <a:effectLst/>
            <a:extLst/>
          </p:spPr>
          <p:txBody>
            <a:bodyPr/>
            <a:lstStyle/>
            <a:p>
              <a:pPr>
                <a:defRPr/>
              </a:pPr>
              <a:endParaRPr lang="en-US" dirty="0">
                <a:solidFill>
                  <a:srgbClr val="000000"/>
                </a:solidFill>
                <a:latin typeface="+mn-lt"/>
                <a:ea typeface="ＭＳ Ｐゴシック" charset="0"/>
              </a:endParaRPr>
            </a:p>
          </p:txBody>
        </p:sp>
        <p:pic>
          <p:nvPicPr>
            <p:cNvPr id="49" name="Picture 63"/>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8916" y="3193357"/>
              <a:ext cx="243047" cy="397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5" name="Picture 2" descr="mage result for instructo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5618" y="922393"/>
            <a:ext cx="756401" cy="75640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400398" y="978789"/>
            <a:ext cx="7991621" cy="584775"/>
          </a:xfrm>
          <a:prstGeom prst="rect">
            <a:avLst/>
          </a:prstGeom>
        </p:spPr>
        <p:txBody>
          <a:bodyPr wrap="square">
            <a:spAutoFit/>
          </a:bodyPr>
          <a:lstStyle/>
          <a:p>
            <a:pPr algn="ctr"/>
            <a:r>
              <a:rPr lang="en-US" sz="1600" b="1" dirty="0"/>
              <a:t>Secure Development Training</a:t>
            </a:r>
          </a:p>
          <a:p>
            <a:pPr algn="ctr"/>
            <a:r>
              <a:rPr lang="en-US" sz="1600" dirty="0"/>
              <a:t>eLearning | SaaS or On-Premise | Just-in-time Training</a:t>
            </a:r>
          </a:p>
        </p:txBody>
      </p:sp>
    </p:spTree>
    <p:extLst>
      <p:ext uri="{BB962C8B-B14F-4D97-AF65-F5344CB8AC3E}">
        <p14:creationId xmlns:p14="http://schemas.microsoft.com/office/powerpoint/2010/main" val="1995267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4269" y="225965"/>
            <a:ext cx="8231583" cy="294953"/>
          </a:xfrm>
        </p:spPr>
        <p:txBody>
          <a:bodyPr>
            <a:spAutoFit/>
          </a:bodyPr>
          <a:lstStyle/>
          <a:p>
            <a:r>
              <a:rPr lang="en-US" sz="2000" dirty="0"/>
              <a:t>Software Security Practitioner (SSP) Suites</a:t>
            </a:r>
            <a:endParaRPr lang="en-US" sz="2000" dirty="0">
              <a:solidFill>
                <a:schemeClr val="tx1"/>
              </a:solidFill>
              <a:latin typeface="+mn-lt"/>
            </a:endParaRPr>
          </a:p>
        </p:txBody>
      </p:sp>
      <p:pic>
        <p:nvPicPr>
          <p:cNvPr id="2" name="Picture 1"/>
          <p:cNvPicPr>
            <a:picLocks noChangeAspect="1"/>
          </p:cNvPicPr>
          <p:nvPr/>
        </p:nvPicPr>
        <p:blipFill rotWithShape="1">
          <a:blip r:embed="rId3"/>
          <a:srcRect b="1926"/>
          <a:stretch/>
        </p:blipFill>
        <p:spPr>
          <a:xfrm>
            <a:off x="454269" y="489600"/>
            <a:ext cx="4718864" cy="4971400"/>
          </a:xfrm>
          <a:prstGeom prst="rect">
            <a:avLst/>
          </a:prstGeom>
        </p:spPr>
      </p:pic>
      <p:sp>
        <p:nvSpPr>
          <p:cNvPr id="3" name="Rectangle 2"/>
          <p:cNvSpPr/>
          <p:nvPr/>
        </p:nvSpPr>
        <p:spPr>
          <a:xfrm>
            <a:off x="5290719" y="1471537"/>
            <a:ext cx="3514614" cy="3046988"/>
          </a:xfrm>
          <a:prstGeom prst="rect">
            <a:avLst/>
          </a:prstGeom>
        </p:spPr>
        <p:txBody>
          <a:bodyPr wrap="square">
            <a:spAutoFit/>
          </a:bodyPr>
          <a:lstStyle/>
          <a:p>
            <a:pPr marL="171450" indent="-171450">
              <a:buClr>
                <a:srgbClr val="FF5003"/>
              </a:buClr>
              <a:buFont typeface="Wingdings" charset="2"/>
              <a:buChar char="§"/>
            </a:pPr>
            <a:r>
              <a:rPr lang="en-US" sz="1600" dirty="0">
                <a:latin typeface="Helvetica" charset="0"/>
              </a:rPr>
              <a:t>10 SSP Suites are offered in partnership with </a:t>
            </a:r>
            <a:r>
              <a:rPr lang="en-US" altLang="en-US" sz="1600" b="1" dirty="0"/>
              <a:t>(ISC)</a:t>
            </a:r>
            <a:r>
              <a:rPr lang="en-US" altLang="en-US" sz="1600" b="1" baseline="30000" dirty="0"/>
              <a:t>2</a:t>
            </a:r>
            <a:endParaRPr lang="en-US" altLang="en-US" sz="1600" b="1" dirty="0"/>
          </a:p>
          <a:p>
            <a:pPr marL="171450" indent="-171450">
              <a:buClr>
                <a:srgbClr val="FF5003"/>
              </a:buClr>
              <a:buFont typeface="Wingdings" charset="2"/>
              <a:buChar char="§"/>
            </a:pPr>
            <a:endParaRPr lang="en-US" sz="1600" dirty="0">
              <a:latin typeface="Helvetica" charset="0"/>
            </a:endParaRPr>
          </a:p>
          <a:p>
            <a:pPr marL="171450" indent="-171450">
              <a:buClr>
                <a:srgbClr val="FF5003"/>
              </a:buClr>
              <a:buFont typeface="Wingdings" charset="2"/>
              <a:buChar char="§"/>
            </a:pPr>
            <a:r>
              <a:rPr lang="en-US" sz="1600" dirty="0">
                <a:latin typeface="Helvetica" charset="0"/>
              </a:rPr>
              <a:t>A learner is certified as a Software Security Practitioner once they successfully complete all courses within the suite and pass an SSP Exam</a:t>
            </a:r>
          </a:p>
          <a:p>
            <a:pPr marL="171450" indent="-171450">
              <a:buClr>
                <a:srgbClr val="FF5003"/>
              </a:buClr>
              <a:buFont typeface="Wingdings" charset="2"/>
              <a:buChar char="§"/>
            </a:pPr>
            <a:endParaRPr lang="en-US" sz="1600" dirty="0">
              <a:latin typeface="Helvetica" charset="0"/>
            </a:endParaRPr>
          </a:p>
          <a:p>
            <a:pPr marL="171450" indent="-171450">
              <a:buClr>
                <a:srgbClr val="FF5003"/>
              </a:buClr>
              <a:buFont typeface="Wingdings" charset="2"/>
              <a:buChar char="§"/>
            </a:pPr>
            <a:r>
              <a:rPr lang="en-US" sz="1600" dirty="0">
                <a:latin typeface="Helvetica" charset="0"/>
              </a:rPr>
              <a:t>There is no additional cost to complete the exam or to obtain certification</a:t>
            </a:r>
            <a:endParaRPr lang="en-US" sz="1600" dirty="0">
              <a:effectLst/>
              <a:latin typeface="Helvetica" charset="0"/>
            </a:endParaRPr>
          </a:p>
        </p:txBody>
      </p:sp>
    </p:spTree>
    <p:extLst>
      <p:ext uri="{BB962C8B-B14F-4D97-AF65-F5344CB8AC3E}">
        <p14:creationId xmlns:p14="http://schemas.microsoft.com/office/powerpoint/2010/main" val="204125155"/>
      </p:ext>
    </p:extLst>
  </p:cSld>
  <p:clrMapOvr>
    <a:masterClrMapping/>
  </p:clrMapOvr>
</p:sld>
</file>

<file path=ppt/theme/theme1.xml><?xml version="1.0" encoding="utf-8"?>
<a:theme xmlns:a="http://schemas.openxmlformats.org/drawingml/2006/main" name="3_IBM Security 16x10 Defualt Template">
  <a:themeElements>
    <a:clrScheme name="IBMSecurity_Colors_2016-05-02">
      <a:dk1>
        <a:srgbClr val="1D3649"/>
      </a:dk1>
      <a:lt1>
        <a:srgbClr val="FFFFFF"/>
      </a:lt1>
      <a:dk2>
        <a:srgbClr val="1D3649"/>
      </a:dk2>
      <a:lt2>
        <a:srgbClr val="E0E0E0"/>
      </a:lt2>
      <a:accent1>
        <a:srgbClr val="325C80"/>
      </a:accent1>
      <a:accent2>
        <a:srgbClr val="4178BE"/>
      </a:accent2>
      <a:accent3>
        <a:srgbClr val="C0E6FF"/>
      </a:accent3>
      <a:accent4>
        <a:srgbClr val="5A5A5A"/>
      </a:accent4>
      <a:accent5>
        <a:srgbClr val="777777"/>
      </a:accent5>
      <a:accent6>
        <a:srgbClr val="AEAEAE"/>
      </a:accent6>
      <a:hlink>
        <a:srgbClr val="325C80"/>
      </a:hlink>
      <a:folHlink>
        <a:srgbClr val="325C80"/>
      </a:folHlink>
    </a:clrScheme>
    <a:fontScheme name="IBM Security_2016-04-27">
      <a:majorFont>
        <a:latin typeface="Arial"/>
        <a:ea typeface="ＭＳ Ｐゴシック"/>
        <a:cs typeface=""/>
      </a:majorFont>
      <a:minorFont>
        <a:latin typeface="Arial"/>
        <a:ea typeface="ＭＳ Ｐゴシック"/>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9050" cap="flat" cmpd="sng" algn="ctr">
          <a:no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400" b="0" i="0" u="none" strike="noStrike" kern="0" cap="none" spc="0" normalizeH="0" baseline="0" noProof="0" dirty="0" smtClean="0">
            <a:ln>
              <a:noFill/>
            </a:ln>
            <a:solidFill>
              <a:schemeClr val="bg1"/>
            </a:solidFill>
            <a:effectLst/>
            <a:uLnTx/>
            <a:uFillTx/>
            <a:ea typeface="+mn-ea"/>
            <a:cs typeface="Arial" panose="020B0604020202020204" pitchFamily="34" charset="0"/>
          </a:defRPr>
        </a:defPPr>
      </a:lstStyle>
    </a:spDef>
    <a:lnDef>
      <a:spPr>
        <a:ln w="381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spAutoFit/>
      </a:bodyPr>
      <a:lstStyle>
        <a:defPPr algn="ctr">
          <a:defRPr sz="6500" b="1" dirty="0" smtClean="0"/>
        </a:defPPr>
      </a:lstStyle>
    </a:txDef>
  </a:objectDefaults>
  <a:extraClrSchemeLst/>
  <a:extLst>
    <a:ext uri="{05A4C25C-085E-4340-85A3-A5531E510DB2}">
      <thm15:themeFamily xmlns:thm15="http://schemas.microsoft.com/office/thememl/2012/main" name="Presentation1" id="{D7384CF5-51D1-4146-AFCD-447F3B0E775D}" vid="{ABA5A30F-6A24-485A-8816-A2932017D2C7}"/>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121536</TotalTime>
  <Words>4194</Words>
  <Application>Microsoft Macintosh PowerPoint</Application>
  <PresentationFormat>On-screen Show (16:10)</PresentationFormat>
  <Paragraphs>634</Paragraphs>
  <Slides>28</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ＭＳ Ｐゴシック</vt:lpstr>
      <vt:lpstr>ＭＳ Ｐゴシック</vt:lpstr>
      <vt:lpstr>Arial</vt:lpstr>
      <vt:lpstr>GnuolaneRg-Regular</vt:lpstr>
      <vt:lpstr>Helvetica</vt:lpstr>
      <vt:lpstr>Helvetica Neue</vt:lpstr>
      <vt:lpstr>OpenSans</vt:lpstr>
      <vt:lpstr>Symbol</vt:lpstr>
      <vt:lpstr>Tahoma</vt:lpstr>
      <vt:lpstr>Wingdings</vt:lpstr>
      <vt:lpstr>3_IBM Security 16x10 Defualt Template</vt:lpstr>
      <vt:lpstr>Application Security Services Secure by Design</vt:lpstr>
      <vt:lpstr>Secure By Design : Why?</vt:lpstr>
      <vt:lpstr>Secure By Design : The Benefits 1/2</vt:lpstr>
      <vt:lpstr>Secure By Design : The Benefits 2/2</vt:lpstr>
      <vt:lpstr>Secure SDLC Model Example</vt:lpstr>
      <vt:lpstr>Our Offerings Structure</vt:lpstr>
      <vt:lpstr>Application Security Program Services</vt:lpstr>
      <vt:lpstr>Secure Development Training</vt:lpstr>
      <vt:lpstr>Software Security Practitioner (SSP) Suites</vt:lpstr>
      <vt:lpstr>Secure Development Support Services</vt:lpstr>
      <vt:lpstr>Security Requirements Management with SD Elements</vt:lpstr>
      <vt:lpstr>Application Security Testing Services</vt:lpstr>
      <vt:lpstr>Managed Application Security Services</vt:lpstr>
      <vt:lpstr>Offering solutioning details  Application Security Program Services </vt:lpstr>
      <vt:lpstr>Application Security Services – Portfolio </vt:lpstr>
      <vt:lpstr>Application Security Program Services - Program Design &amp; Development (1/2) 6948-66X (8F) 6948-54N (8F GBS) 6948-67D (J6 GTS)</vt:lpstr>
      <vt:lpstr>Application Security Program Services - Program Design &amp; Development (2/2)  6948-66X (8F) 6948-54N (8F GBS) 6948-67D (J6 GTS)</vt:lpstr>
      <vt:lpstr>Secure Development Training Services (1/2)  6948-66Z (8F) 6948-67F (8F GBS) 6948-67A (J6 GTS)</vt:lpstr>
      <vt:lpstr>Secure Development Training Services (2/2)  6948-66Z (8F) 6948-67F (8F GBS) 6948-67A (J6 GTS)</vt:lpstr>
      <vt:lpstr>Secure Development Support Services - Threat Modeling (1/2) 6948-66Y (8F) 6948-67G (8F GBS) 6948-67C (J6 GTS)</vt:lpstr>
      <vt:lpstr>Secure Development Support Services - Threat Modeling (2/2) 6948-66Y (8F) 6948-67G (8F GBS) 6948-67C (J6 GTS)</vt:lpstr>
      <vt:lpstr>Secure Development Support Services - Architecture Analysis (1/2) 6948-66Y (8F) 6948-67G (8F GBS) 6948-67C (J6 GTS)</vt:lpstr>
      <vt:lpstr>Secure Development Support Services - Architecture Analysis (2/2) 6948-66Y (8F) 6948-67G (8F GBS) 6948-67C (J6 GTS)</vt:lpstr>
      <vt:lpstr>Secure Development Support Services - Requirements Management (1/3) 6948-66Y (8F) 6948-67G (8F GBS) 6948-67C (J6 GTS)</vt:lpstr>
      <vt:lpstr>Secure Development Support Services - Requirements Management (2/3) 6948-66Y (8F) 6948-67G (8F GBS) 6948-67C (J6 GTS)</vt:lpstr>
      <vt:lpstr>Secure Development Support Services - Requirements Management (3/3) 6948-66Y (8F) 6948-67G (8F GBS) 6948-67C (J6 GTS)</vt:lpstr>
      <vt:lpstr>Application Security Testing Services – Remediation Support (1/2) 6948-66W (8F) 6948-67H (8F GBS) 6948-67E (J6 GTS) </vt:lpstr>
      <vt:lpstr>Application Security Testing Services – Remediation Support (2/2) 6948-66W (8F) 6948-67H (8F GBS) 6948-67E (J6 GTS) </vt:lpstr>
    </vt:vector>
  </TitlesOfParts>
  <Manager/>
  <Company>IBM</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Security</dc:title>
  <dc:subject/>
  <dc:creator>Christophe Chau</dc:creator>
  <cp:keywords/>
  <dc:description/>
  <cp:lastModifiedBy>Microsoft Office User</cp:lastModifiedBy>
  <cp:revision>8661</cp:revision>
  <cp:lastPrinted>2017-01-27T18:55:09Z</cp:lastPrinted>
  <dcterms:created xsi:type="dcterms:W3CDTF">2015-07-22T13:40:22Z</dcterms:created>
  <dcterms:modified xsi:type="dcterms:W3CDTF">2018-05-10T09:30:50Z</dcterms:modified>
  <cp:category/>
</cp:coreProperties>
</file>